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3.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4.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5.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6.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7.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30.xml" ContentType="application/vnd.openxmlformats-officedocument.presentationml.tags+xml"/>
  <Override PartName="/ppt/tags/tag31.xml" ContentType="application/vnd.openxmlformats-officedocument.presentationml.tags+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4"/>
  </p:sldMasterIdLst>
  <p:notesMasterIdLst>
    <p:notesMasterId r:id="rId15"/>
  </p:notesMasterIdLst>
  <p:sldIdLst>
    <p:sldId id="258" r:id="rId5"/>
    <p:sldId id="318" r:id="rId6"/>
    <p:sldId id="2147469314" r:id="rId7"/>
    <p:sldId id="2147469324" r:id="rId8"/>
    <p:sldId id="2147469326" r:id="rId9"/>
    <p:sldId id="2147469327" r:id="rId10"/>
    <p:sldId id="2147469328" r:id="rId11"/>
    <p:sldId id="2147469282" r:id="rId12"/>
    <p:sldId id="2147469283" r:id="rId13"/>
    <p:sldId id="300" r:id="rId14"/>
  </p:sldIdLst>
  <p:sldSz cx="12192000" cy="6858000"/>
  <p:notesSz cx="6858000" cy="16383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ccueil" id="{35C02BEB-6FC0-4AFD-8022-8D79892F777D}">
          <p14:sldIdLst>
            <p14:sldId id="258"/>
            <p14:sldId id="318"/>
            <p14:sldId id="2147469314"/>
            <p14:sldId id="2147469324"/>
            <p14:sldId id="2147469326"/>
            <p14:sldId id="2147469327"/>
            <p14:sldId id="2147469328"/>
            <p14:sldId id="2147469282"/>
            <p14:sldId id="2147469283"/>
          </p14:sldIdLst>
        </p14:section>
        <p14:section name="Divers et prochaines séances" id="{25B55381-3474-481E-A8E6-CC458B764C84}">
          <p14:sldIdLst>
            <p14:sldId id="300"/>
          </p14:sldIdLst>
        </p14:section>
        <p14:section name="Ressources" id="{BAA15F81-40FC-4D14-B5AB-4E43AD6994E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FFFFFF"/>
    <a:srgbClr val="FFFF00"/>
    <a:srgbClr val="E69999"/>
    <a:srgbClr val="FC7E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Style clair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2DE63D5-997A-4646-A377-4702673A728D}" styleName="Style léger 2 - Accentuation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532" autoAdjust="0"/>
    <p:restoredTop sz="66274" autoAdjust="0"/>
  </p:normalViewPr>
  <p:slideViewPr>
    <p:cSldViewPr snapToGrid="0">
      <p:cViewPr varScale="1">
        <p:scale>
          <a:sx n="73" d="100"/>
          <a:sy n="73" d="100"/>
        </p:scale>
        <p:origin x="211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61BDC39-7A3B-4B7C-B592-A54F381F95C9}" type="doc">
      <dgm:prSet loTypeId="urn:microsoft.com/office/officeart/2005/8/layout/pyramid3" loCatId="pyramid" qsTypeId="urn:microsoft.com/office/officeart/2005/8/quickstyle/simple1" qsCatId="simple" csTypeId="urn:microsoft.com/office/officeart/2005/8/colors/accent1_2" csCatId="accent1" phldr="1"/>
      <dgm:spPr/>
    </dgm:pt>
    <dgm:pt modelId="{A67694F7-4F81-4F4D-B01E-1D12A5C75B60}" type="pres">
      <dgm:prSet presAssocID="{561BDC39-7A3B-4B7C-B592-A54F381F95C9}" presName="Name0" presStyleCnt="0">
        <dgm:presLayoutVars>
          <dgm:dir/>
          <dgm:animLvl val="lvl"/>
          <dgm:resizeHandles val="exact"/>
        </dgm:presLayoutVars>
      </dgm:prSet>
      <dgm:spPr/>
    </dgm:pt>
  </dgm:ptLst>
  <dgm:cxnLst>
    <dgm:cxn modelId="{6C91429A-D434-4F9F-9D66-7A9A048222A5}" type="presOf" srcId="{561BDC39-7A3B-4B7C-B592-A54F381F95C9}" destId="{A67694F7-4F81-4F4D-B01E-1D12A5C75B60}" srcOrd="0" destOrd="0" presId="urn:microsoft.com/office/officeart/2005/8/layout/pyramid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61BDC39-7A3B-4B7C-B592-A54F381F95C9}" type="doc">
      <dgm:prSet loTypeId="urn:microsoft.com/office/officeart/2005/8/layout/pyramid3" loCatId="pyramid" qsTypeId="urn:microsoft.com/office/officeart/2005/8/quickstyle/simple1" qsCatId="simple" csTypeId="urn:microsoft.com/office/officeart/2005/8/colors/accent1_2" csCatId="accent1" phldr="1"/>
      <dgm:spPr/>
    </dgm:pt>
    <dgm:pt modelId="{A67694F7-4F81-4F4D-B01E-1D12A5C75B60}" type="pres">
      <dgm:prSet presAssocID="{561BDC39-7A3B-4B7C-B592-A54F381F95C9}" presName="Name0" presStyleCnt="0">
        <dgm:presLayoutVars>
          <dgm:dir/>
          <dgm:animLvl val="lvl"/>
          <dgm:resizeHandles val="exact"/>
        </dgm:presLayoutVars>
      </dgm:prSet>
      <dgm:spPr/>
    </dgm:pt>
  </dgm:ptLst>
  <dgm:cxnLst>
    <dgm:cxn modelId="{6C91429A-D434-4F9F-9D66-7A9A048222A5}" type="presOf" srcId="{561BDC39-7A3B-4B7C-B592-A54F381F95C9}" destId="{A67694F7-4F81-4F4D-B01E-1D12A5C75B60}" srcOrd="0" destOrd="0" presId="urn:microsoft.com/office/officeart/2005/8/layout/pyramid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CH"/>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8CB3F7-CA80-4DB5-8D77-926EA4F0BDDB}" type="datetimeFigureOut">
              <a:rPr lang="fr-CH" smtClean="0"/>
              <a:t>02.07.2026</a:t>
            </a:fld>
            <a:endParaRPr lang="fr-CH"/>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CH"/>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CH"/>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B62DC2-F0C1-4A24-9923-9B486B33DF15}" type="slidenum">
              <a:rPr lang="fr-CH" smtClean="0"/>
              <a:t>‹N°›</a:t>
            </a:fld>
            <a:endParaRPr lang="fr-CH"/>
          </a:p>
        </p:txBody>
      </p:sp>
    </p:spTree>
    <p:extLst>
      <p:ext uri="{BB962C8B-B14F-4D97-AF65-F5344CB8AC3E}">
        <p14:creationId xmlns:p14="http://schemas.microsoft.com/office/powerpoint/2010/main" val="9260369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H" dirty="0"/>
          </a:p>
        </p:txBody>
      </p:sp>
      <p:sp>
        <p:nvSpPr>
          <p:cNvPr id="4" name="Espace réservé du numéro de diapositive 3"/>
          <p:cNvSpPr>
            <a:spLocks noGrp="1"/>
          </p:cNvSpPr>
          <p:nvPr>
            <p:ph type="sldNum" sz="quarter" idx="10"/>
          </p:nvPr>
        </p:nvSpPr>
        <p:spPr/>
        <p:txBody>
          <a:bodyPr/>
          <a:lstStyle/>
          <a:p>
            <a:fld id="{D2B62DC2-F0C1-4A24-9923-9B486B33DF15}" type="slidenum">
              <a:rPr lang="fr-CH" smtClean="0"/>
              <a:t>1</a:t>
            </a:fld>
            <a:endParaRPr lang="fr-CH"/>
          </a:p>
        </p:txBody>
      </p:sp>
    </p:spTree>
    <p:extLst>
      <p:ext uri="{BB962C8B-B14F-4D97-AF65-F5344CB8AC3E}">
        <p14:creationId xmlns:p14="http://schemas.microsoft.com/office/powerpoint/2010/main" val="35067301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H" dirty="0"/>
          </a:p>
        </p:txBody>
      </p:sp>
      <p:sp>
        <p:nvSpPr>
          <p:cNvPr id="4" name="Espace réservé du numéro de diapositive 3"/>
          <p:cNvSpPr>
            <a:spLocks noGrp="1"/>
          </p:cNvSpPr>
          <p:nvPr>
            <p:ph type="sldNum" sz="quarter" idx="10"/>
          </p:nvPr>
        </p:nvSpPr>
        <p:spPr/>
        <p:txBody>
          <a:bodyPr/>
          <a:lstStyle/>
          <a:p>
            <a:fld id="{D2B62DC2-F0C1-4A24-9923-9B486B33DF15}" type="slidenum">
              <a:rPr lang="fr-CH" smtClean="0"/>
              <a:t>10</a:t>
            </a:fld>
            <a:endParaRPr lang="fr-CH"/>
          </a:p>
        </p:txBody>
      </p:sp>
    </p:spTree>
    <p:extLst>
      <p:ext uri="{BB962C8B-B14F-4D97-AF65-F5344CB8AC3E}">
        <p14:creationId xmlns:p14="http://schemas.microsoft.com/office/powerpoint/2010/main" val="35200983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H" dirty="0"/>
          </a:p>
        </p:txBody>
      </p:sp>
      <p:sp>
        <p:nvSpPr>
          <p:cNvPr id="4" name="Espace réservé du numéro de diapositive 3"/>
          <p:cNvSpPr>
            <a:spLocks noGrp="1"/>
          </p:cNvSpPr>
          <p:nvPr>
            <p:ph type="sldNum" sz="quarter" idx="10"/>
          </p:nvPr>
        </p:nvSpPr>
        <p:spPr/>
        <p:txBody>
          <a:bodyPr/>
          <a:lstStyle/>
          <a:p>
            <a:fld id="{27A16E82-7328-4281-B034-0122166EE8DA}" type="slidenum">
              <a:rPr lang="fr-CH" smtClean="0"/>
              <a:t>2</a:t>
            </a:fld>
            <a:endParaRPr lang="fr-CH"/>
          </a:p>
        </p:txBody>
      </p:sp>
    </p:spTree>
    <p:extLst>
      <p:ext uri="{BB962C8B-B14F-4D97-AF65-F5344CB8AC3E}">
        <p14:creationId xmlns:p14="http://schemas.microsoft.com/office/powerpoint/2010/main" val="18205890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H" dirty="0"/>
          </a:p>
        </p:txBody>
      </p:sp>
      <p:sp>
        <p:nvSpPr>
          <p:cNvPr id="4" name="Espace réservé du numéro de diapositive 3"/>
          <p:cNvSpPr>
            <a:spLocks noGrp="1"/>
          </p:cNvSpPr>
          <p:nvPr>
            <p:ph type="sldNum" sz="quarter" idx="10"/>
          </p:nvPr>
        </p:nvSpPr>
        <p:spPr/>
        <p:txBody>
          <a:bodyPr/>
          <a:lstStyle/>
          <a:p>
            <a:fld id="{3BC0FF64-06D2-412D-92BA-837A2A6CB10C}" type="slidenum">
              <a:rPr lang="fr-CH" smtClean="0"/>
              <a:t>3</a:t>
            </a:fld>
            <a:endParaRPr lang="fr-CH"/>
          </a:p>
        </p:txBody>
      </p:sp>
    </p:spTree>
    <p:extLst>
      <p:ext uri="{BB962C8B-B14F-4D97-AF65-F5344CB8AC3E}">
        <p14:creationId xmlns:p14="http://schemas.microsoft.com/office/powerpoint/2010/main" val="40157733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H" dirty="0"/>
          </a:p>
        </p:txBody>
      </p:sp>
      <p:sp>
        <p:nvSpPr>
          <p:cNvPr id="4" name="Espace réservé du numéro de diapositive 3"/>
          <p:cNvSpPr>
            <a:spLocks noGrp="1"/>
          </p:cNvSpPr>
          <p:nvPr>
            <p:ph type="sldNum" sz="quarter" idx="10"/>
          </p:nvPr>
        </p:nvSpPr>
        <p:spPr/>
        <p:txBody>
          <a:bodyPr/>
          <a:lstStyle/>
          <a:p>
            <a:fld id="{3BC0FF64-06D2-412D-92BA-837A2A6CB10C}" type="slidenum">
              <a:rPr lang="fr-CH" smtClean="0"/>
              <a:t>4</a:t>
            </a:fld>
            <a:endParaRPr lang="fr-CH"/>
          </a:p>
        </p:txBody>
      </p:sp>
    </p:spTree>
    <p:extLst>
      <p:ext uri="{BB962C8B-B14F-4D97-AF65-F5344CB8AC3E}">
        <p14:creationId xmlns:p14="http://schemas.microsoft.com/office/powerpoint/2010/main" val="19324686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H" dirty="0"/>
          </a:p>
        </p:txBody>
      </p:sp>
      <p:sp>
        <p:nvSpPr>
          <p:cNvPr id="4" name="Espace réservé du numéro de diapositive 3"/>
          <p:cNvSpPr>
            <a:spLocks noGrp="1"/>
          </p:cNvSpPr>
          <p:nvPr>
            <p:ph type="sldNum" sz="quarter" idx="10"/>
          </p:nvPr>
        </p:nvSpPr>
        <p:spPr/>
        <p:txBody>
          <a:bodyPr/>
          <a:lstStyle/>
          <a:p>
            <a:fld id="{3BC0FF64-06D2-412D-92BA-837A2A6CB10C}" type="slidenum">
              <a:rPr lang="fr-CH" smtClean="0"/>
              <a:t>5</a:t>
            </a:fld>
            <a:endParaRPr lang="fr-CH"/>
          </a:p>
        </p:txBody>
      </p:sp>
    </p:spTree>
    <p:extLst>
      <p:ext uri="{BB962C8B-B14F-4D97-AF65-F5344CB8AC3E}">
        <p14:creationId xmlns:p14="http://schemas.microsoft.com/office/powerpoint/2010/main" val="3106465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H" dirty="0"/>
          </a:p>
        </p:txBody>
      </p:sp>
      <p:sp>
        <p:nvSpPr>
          <p:cNvPr id="4" name="Espace réservé du numéro de diapositive 3"/>
          <p:cNvSpPr>
            <a:spLocks noGrp="1"/>
          </p:cNvSpPr>
          <p:nvPr>
            <p:ph type="sldNum" sz="quarter" idx="10"/>
          </p:nvPr>
        </p:nvSpPr>
        <p:spPr/>
        <p:txBody>
          <a:bodyPr/>
          <a:lstStyle/>
          <a:p>
            <a:fld id="{3BC0FF64-06D2-412D-92BA-837A2A6CB10C}" type="slidenum">
              <a:rPr lang="fr-CH" smtClean="0"/>
              <a:t>6</a:t>
            </a:fld>
            <a:endParaRPr lang="fr-CH"/>
          </a:p>
        </p:txBody>
      </p:sp>
    </p:spTree>
    <p:extLst>
      <p:ext uri="{BB962C8B-B14F-4D97-AF65-F5344CB8AC3E}">
        <p14:creationId xmlns:p14="http://schemas.microsoft.com/office/powerpoint/2010/main" val="36401201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H" dirty="0"/>
          </a:p>
        </p:txBody>
      </p:sp>
      <p:sp>
        <p:nvSpPr>
          <p:cNvPr id="4" name="Espace réservé du numéro de diapositive 3"/>
          <p:cNvSpPr>
            <a:spLocks noGrp="1"/>
          </p:cNvSpPr>
          <p:nvPr>
            <p:ph type="sldNum" sz="quarter" idx="10"/>
          </p:nvPr>
        </p:nvSpPr>
        <p:spPr/>
        <p:txBody>
          <a:bodyPr/>
          <a:lstStyle/>
          <a:p>
            <a:fld id="{27A16E82-7328-4281-B034-0122166EE8DA}" type="slidenum">
              <a:rPr lang="fr-CH" smtClean="0"/>
              <a:t>7</a:t>
            </a:fld>
            <a:endParaRPr lang="fr-CH"/>
          </a:p>
        </p:txBody>
      </p:sp>
    </p:spTree>
    <p:extLst>
      <p:ext uri="{BB962C8B-B14F-4D97-AF65-F5344CB8AC3E}">
        <p14:creationId xmlns:p14="http://schemas.microsoft.com/office/powerpoint/2010/main" val="25386918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H" dirty="0"/>
          </a:p>
        </p:txBody>
      </p:sp>
      <p:sp>
        <p:nvSpPr>
          <p:cNvPr id="4" name="Espace réservé du numéro de diapositive 3"/>
          <p:cNvSpPr>
            <a:spLocks noGrp="1"/>
          </p:cNvSpPr>
          <p:nvPr>
            <p:ph type="sldNum" sz="quarter" idx="10"/>
          </p:nvPr>
        </p:nvSpPr>
        <p:spPr/>
        <p:txBody>
          <a:bodyPr/>
          <a:lstStyle/>
          <a:p>
            <a:fld id="{3BC0FF64-06D2-412D-92BA-837A2A6CB10C}" type="slidenum">
              <a:rPr lang="fr-CH" smtClean="0"/>
              <a:t>8</a:t>
            </a:fld>
            <a:endParaRPr lang="fr-CH"/>
          </a:p>
        </p:txBody>
      </p:sp>
    </p:spTree>
    <p:extLst>
      <p:ext uri="{BB962C8B-B14F-4D97-AF65-F5344CB8AC3E}">
        <p14:creationId xmlns:p14="http://schemas.microsoft.com/office/powerpoint/2010/main" val="41106623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H" dirty="0"/>
          </a:p>
        </p:txBody>
      </p:sp>
      <p:sp>
        <p:nvSpPr>
          <p:cNvPr id="4" name="Espace réservé du numéro de diapositive 3"/>
          <p:cNvSpPr>
            <a:spLocks noGrp="1"/>
          </p:cNvSpPr>
          <p:nvPr>
            <p:ph type="sldNum" sz="quarter" idx="10"/>
          </p:nvPr>
        </p:nvSpPr>
        <p:spPr/>
        <p:txBody>
          <a:bodyPr/>
          <a:lstStyle/>
          <a:p>
            <a:fld id="{3BC0FF64-06D2-412D-92BA-837A2A6CB10C}" type="slidenum">
              <a:rPr lang="fr-CH" smtClean="0"/>
              <a:t>9</a:t>
            </a:fld>
            <a:endParaRPr lang="fr-CH"/>
          </a:p>
        </p:txBody>
      </p:sp>
    </p:spTree>
    <p:extLst>
      <p:ext uri="{BB962C8B-B14F-4D97-AF65-F5344CB8AC3E}">
        <p14:creationId xmlns:p14="http://schemas.microsoft.com/office/powerpoint/2010/main" val="32053972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endParaRPr lang="fr-CH"/>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Modifier le style des sous-titres du masque</a:t>
            </a:r>
            <a:endParaRPr lang="fr-CH"/>
          </a:p>
        </p:txBody>
      </p:sp>
      <p:sp>
        <p:nvSpPr>
          <p:cNvPr id="4" name="Espace réservé de la date 3"/>
          <p:cNvSpPr>
            <a:spLocks noGrp="1"/>
          </p:cNvSpPr>
          <p:nvPr>
            <p:ph type="dt" sz="half" idx="10"/>
          </p:nvPr>
        </p:nvSpPr>
        <p:spPr/>
        <p:txBody>
          <a:bodyPr/>
          <a:lstStyle/>
          <a:p>
            <a:fld id="{D5F51458-448B-4D4E-AB98-0773AD237158}" type="datetimeFigureOut">
              <a:rPr lang="fr-CH" smtClean="0"/>
              <a:t>02.07.2026</a:t>
            </a:fld>
            <a:endParaRPr lang="fr-CH"/>
          </a:p>
        </p:txBody>
      </p:sp>
      <p:sp>
        <p:nvSpPr>
          <p:cNvPr id="5" name="Espace réservé du pied de page 4"/>
          <p:cNvSpPr>
            <a:spLocks noGrp="1"/>
          </p:cNvSpPr>
          <p:nvPr>
            <p:ph type="ftr" sz="quarter" idx="11"/>
          </p:nvPr>
        </p:nvSpPr>
        <p:spPr/>
        <p:txBody>
          <a:bodyPr/>
          <a:lstStyle/>
          <a:p>
            <a:endParaRPr lang="fr-CH"/>
          </a:p>
        </p:txBody>
      </p:sp>
      <p:sp>
        <p:nvSpPr>
          <p:cNvPr id="6" name="Espace réservé du numéro de diapositive 5"/>
          <p:cNvSpPr>
            <a:spLocks noGrp="1"/>
          </p:cNvSpPr>
          <p:nvPr>
            <p:ph type="sldNum" sz="quarter" idx="12"/>
          </p:nvPr>
        </p:nvSpPr>
        <p:spPr/>
        <p:txBody>
          <a:bodyPr/>
          <a:lstStyle/>
          <a:p>
            <a:fld id="{3FB8E0BA-DEB4-4C16-815B-F436783283B4}" type="slidenum">
              <a:rPr lang="fr-CH" smtClean="0"/>
              <a:t>‹N°›</a:t>
            </a:fld>
            <a:endParaRPr lang="fr-CH"/>
          </a:p>
        </p:txBody>
      </p:sp>
    </p:spTree>
    <p:extLst>
      <p:ext uri="{BB962C8B-B14F-4D97-AF65-F5344CB8AC3E}">
        <p14:creationId xmlns:p14="http://schemas.microsoft.com/office/powerpoint/2010/main" val="2777716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CH"/>
          </a:p>
        </p:txBody>
      </p:sp>
      <p:sp>
        <p:nvSpPr>
          <p:cNvPr id="3" name="Espace réservé du texte vertical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
        <p:nvSpPr>
          <p:cNvPr id="4" name="Espace réservé de la date 3"/>
          <p:cNvSpPr>
            <a:spLocks noGrp="1"/>
          </p:cNvSpPr>
          <p:nvPr>
            <p:ph type="dt" sz="half" idx="10"/>
          </p:nvPr>
        </p:nvSpPr>
        <p:spPr/>
        <p:txBody>
          <a:bodyPr/>
          <a:lstStyle/>
          <a:p>
            <a:fld id="{D5F51458-448B-4D4E-AB98-0773AD237158}" type="datetimeFigureOut">
              <a:rPr lang="fr-CH" smtClean="0"/>
              <a:t>02.07.2026</a:t>
            </a:fld>
            <a:endParaRPr lang="fr-CH"/>
          </a:p>
        </p:txBody>
      </p:sp>
      <p:sp>
        <p:nvSpPr>
          <p:cNvPr id="5" name="Espace réservé du pied de page 4"/>
          <p:cNvSpPr>
            <a:spLocks noGrp="1"/>
          </p:cNvSpPr>
          <p:nvPr>
            <p:ph type="ftr" sz="quarter" idx="11"/>
          </p:nvPr>
        </p:nvSpPr>
        <p:spPr/>
        <p:txBody>
          <a:bodyPr/>
          <a:lstStyle/>
          <a:p>
            <a:endParaRPr lang="fr-CH"/>
          </a:p>
        </p:txBody>
      </p:sp>
      <p:sp>
        <p:nvSpPr>
          <p:cNvPr id="6" name="Espace réservé du numéro de diapositive 5"/>
          <p:cNvSpPr>
            <a:spLocks noGrp="1"/>
          </p:cNvSpPr>
          <p:nvPr>
            <p:ph type="sldNum" sz="quarter" idx="12"/>
          </p:nvPr>
        </p:nvSpPr>
        <p:spPr/>
        <p:txBody>
          <a:bodyPr/>
          <a:lstStyle/>
          <a:p>
            <a:fld id="{3FB8E0BA-DEB4-4C16-815B-F436783283B4}" type="slidenum">
              <a:rPr lang="fr-CH" smtClean="0"/>
              <a:t>‹N°›</a:t>
            </a:fld>
            <a:endParaRPr lang="fr-CH"/>
          </a:p>
        </p:txBody>
      </p:sp>
    </p:spTree>
    <p:extLst>
      <p:ext uri="{BB962C8B-B14F-4D97-AF65-F5344CB8AC3E}">
        <p14:creationId xmlns:p14="http://schemas.microsoft.com/office/powerpoint/2010/main" val="35375037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endParaRPr lang="fr-CH"/>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
        <p:nvSpPr>
          <p:cNvPr id="4" name="Espace réservé de la date 3"/>
          <p:cNvSpPr>
            <a:spLocks noGrp="1"/>
          </p:cNvSpPr>
          <p:nvPr>
            <p:ph type="dt" sz="half" idx="10"/>
          </p:nvPr>
        </p:nvSpPr>
        <p:spPr/>
        <p:txBody>
          <a:bodyPr/>
          <a:lstStyle/>
          <a:p>
            <a:fld id="{D5F51458-448B-4D4E-AB98-0773AD237158}" type="datetimeFigureOut">
              <a:rPr lang="fr-CH" smtClean="0"/>
              <a:t>02.07.2026</a:t>
            </a:fld>
            <a:endParaRPr lang="fr-CH"/>
          </a:p>
        </p:txBody>
      </p:sp>
      <p:sp>
        <p:nvSpPr>
          <p:cNvPr id="5" name="Espace réservé du pied de page 4"/>
          <p:cNvSpPr>
            <a:spLocks noGrp="1"/>
          </p:cNvSpPr>
          <p:nvPr>
            <p:ph type="ftr" sz="quarter" idx="11"/>
          </p:nvPr>
        </p:nvSpPr>
        <p:spPr/>
        <p:txBody>
          <a:bodyPr/>
          <a:lstStyle/>
          <a:p>
            <a:endParaRPr lang="fr-CH"/>
          </a:p>
        </p:txBody>
      </p:sp>
      <p:sp>
        <p:nvSpPr>
          <p:cNvPr id="6" name="Espace réservé du numéro de diapositive 5"/>
          <p:cNvSpPr>
            <a:spLocks noGrp="1"/>
          </p:cNvSpPr>
          <p:nvPr>
            <p:ph type="sldNum" sz="quarter" idx="12"/>
          </p:nvPr>
        </p:nvSpPr>
        <p:spPr/>
        <p:txBody>
          <a:bodyPr/>
          <a:lstStyle/>
          <a:p>
            <a:fld id="{3FB8E0BA-DEB4-4C16-815B-F436783283B4}" type="slidenum">
              <a:rPr lang="fr-CH" smtClean="0"/>
              <a:t>‹N°›</a:t>
            </a:fld>
            <a:endParaRPr lang="fr-CH"/>
          </a:p>
        </p:txBody>
      </p:sp>
    </p:spTree>
    <p:extLst>
      <p:ext uri="{BB962C8B-B14F-4D97-AF65-F5344CB8AC3E}">
        <p14:creationId xmlns:p14="http://schemas.microsoft.com/office/powerpoint/2010/main" val="12578505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images">
    <p:spTree>
      <p:nvGrpSpPr>
        <p:cNvPr id="1" name=""/>
        <p:cNvGrpSpPr/>
        <p:nvPr/>
      </p:nvGrpSpPr>
      <p:grpSpPr>
        <a:xfrm>
          <a:off x="0" y="0"/>
          <a:ext cx="0" cy="0"/>
          <a:chOff x="0" y="0"/>
          <a:chExt cx="0" cy="0"/>
        </a:xfrm>
      </p:grpSpPr>
      <p:sp>
        <p:nvSpPr>
          <p:cNvPr id="12" name="Espace réservé pour une image  11"/>
          <p:cNvSpPr>
            <a:spLocks noGrp="1"/>
          </p:cNvSpPr>
          <p:nvPr>
            <p:ph type="pic" sz="quarter" idx="10"/>
          </p:nvPr>
        </p:nvSpPr>
        <p:spPr>
          <a:xfrm>
            <a:off x="7430786" y="1"/>
            <a:ext cx="4752975" cy="3484604"/>
          </a:xfrm>
          <a:prstGeom prst="rect">
            <a:avLst/>
          </a:prstGeom>
        </p:spPr>
        <p:txBody>
          <a:bodyPr/>
          <a:lstStyle>
            <a:lvl1pPr marL="0" indent="0">
              <a:buNone/>
              <a:defRPr/>
            </a:lvl1pPr>
          </a:lstStyle>
          <a:p>
            <a:r>
              <a:rPr lang="fr-FR"/>
              <a:t>Cliquez sur l'icône pour ajouter une image</a:t>
            </a:r>
            <a:endParaRPr lang="fr-CH" dirty="0"/>
          </a:p>
        </p:txBody>
      </p:sp>
      <p:sp>
        <p:nvSpPr>
          <p:cNvPr id="11" name="Espace réservé pour une image  11"/>
          <p:cNvSpPr>
            <a:spLocks noGrp="1"/>
          </p:cNvSpPr>
          <p:nvPr>
            <p:ph type="pic" sz="quarter" idx="11"/>
          </p:nvPr>
        </p:nvSpPr>
        <p:spPr>
          <a:xfrm>
            <a:off x="7430785" y="3484604"/>
            <a:ext cx="4752975" cy="3373395"/>
          </a:xfrm>
          <a:prstGeom prst="rect">
            <a:avLst/>
          </a:prstGeom>
        </p:spPr>
        <p:txBody>
          <a:bodyPr/>
          <a:lstStyle>
            <a:lvl1pPr marL="0" indent="0">
              <a:buNone/>
              <a:defRPr/>
            </a:lvl1pPr>
          </a:lstStyle>
          <a:p>
            <a:r>
              <a:rPr lang="fr-FR"/>
              <a:t>Cliquez sur l'icône pour ajouter une image</a:t>
            </a:r>
            <a:endParaRPr lang="fr-CH" dirty="0"/>
          </a:p>
        </p:txBody>
      </p:sp>
      <p:cxnSp>
        <p:nvCxnSpPr>
          <p:cNvPr id="16" name="Connecteur droit 15"/>
          <p:cNvCxnSpPr/>
          <p:nvPr userDrawn="1">
            <p:custDataLst>
              <p:tags r:id="rId1"/>
            </p:custDataLst>
          </p:nvPr>
        </p:nvCxnSpPr>
        <p:spPr>
          <a:xfrm>
            <a:off x="736334" y="1439210"/>
            <a:ext cx="311727" cy="0"/>
          </a:xfrm>
          <a:prstGeom prst="line">
            <a:avLst/>
          </a:prstGeom>
          <a:ln w="63500">
            <a:solidFill>
              <a:srgbClr val="FF4651"/>
            </a:solidFill>
          </a:ln>
        </p:spPr>
        <p:style>
          <a:lnRef idx="1">
            <a:schemeClr val="accent1"/>
          </a:lnRef>
          <a:fillRef idx="0">
            <a:schemeClr val="accent1"/>
          </a:fillRef>
          <a:effectRef idx="0">
            <a:schemeClr val="accent1"/>
          </a:effectRef>
          <a:fontRef idx="minor">
            <a:schemeClr val="tx1"/>
          </a:fontRef>
        </p:style>
      </p:cxnSp>
      <p:sp>
        <p:nvSpPr>
          <p:cNvPr id="3" name="Espace réservé du texte 2"/>
          <p:cNvSpPr>
            <a:spLocks noGrp="1"/>
          </p:cNvSpPr>
          <p:nvPr>
            <p:ph type="body" sz="quarter" idx="12"/>
          </p:nvPr>
        </p:nvSpPr>
        <p:spPr>
          <a:xfrm>
            <a:off x="736600" y="584200"/>
            <a:ext cx="6317342" cy="601663"/>
          </a:xfrm>
          <a:prstGeom prst="rect">
            <a:avLst/>
          </a:prstGeom>
        </p:spPr>
        <p:txBody>
          <a:bodyPr anchor="b"/>
          <a:lstStyle>
            <a:lvl1pPr marL="0" indent="0">
              <a:buNone/>
              <a:defRPr sz="1800" cap="all" baseline="0">
                <a:latin typeface="Arial Black" panose="020B0A04020102020204" pitchFamily="34" charset="0"/>
              </a:defRPr>
            </a:lvl1pPr>
          </a:lstStyle>
          <a:p>
            <a:pPr lvl="0"/>
            <a:r>
              <a:rPr lang="fr-FR"/>
              <a:t>Modifier les styles du texte du masque</a:t>
            </a:r>
          </a:p>
        </p:txBody>
      </p:sp>
      <p:sp>
        <p:nvSpPr>
          <p:cNvPr id="5" name="Espace réservé du texte 4"/>
          <p:cNvSpPr>
            <a:spLocks noGrp="1"/>
          </p:cNvSpPr>
          <p:nvPr>
            <p:ph type="body" sz="quarter" idx="13"/>
          </p:nvPr>
        </p:nvSpPr>
        <p:spPr>
          <a:xfrm>
            <a:off x="736600" y="1668463"/>
            <a:ext cx="6317342" cy="490537"/>
          </a:xfrm>
          <a:prstGeom prst="rect">
            <a:avLst/>
          </a:prstGeom>
        </p:spPr>
        <p:txBody>
          <a:bodyPr/>
          <a:lstStyle>
            <a:lvl1pPr marL="0" indent="0">
              <a:buNone/>
              <a:defRPr kumimoji="0" lang="fr-FR" sz="1800" b="0" i="0" u="none" strike="noStrike" kern="1200" cap="none" spc="0" normalizeH="0" baseline="0" dirty="0" smtClean="0">
                <a:ln>
                  <a:noFill/>
                </a:ln>
                <a:solidFill>
                  <a:prstClr val="white">
                    <a:lumMod val="65000"/>
                  </a:prstClr>
                </a:solidFill>
                <a:effectLst/>
                <a:uLnTx/>
                <a:uFillTx/>
                <a:latin typeface="Calibri Light" panose="020F0302020204030204"/>
                <a:ea typeface="+mj-ea"/>
                <a:cs typeface="+mj-cs"/>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marL="0" marR="0" lvl="0" indent="0" algn="l" defTabSz="914400" rtl="0" eaLnBrk="1" fontAlgn="auto" latinLnBrk="0" hangingPunct="1">
              <a:lnSpc>
                <a:spcPct val="90000"/>
              </a:lnSpc>
              <a:spcBef>
                <a:spcPct val="0"/>
              </a:spcBef>
              <a:spcAft>
                <a:spcPts val="0"/>
              </a:spcAft>
              <a:buClrTx/>
              <a:buSzTx/>
              <a:buFontTx/>
              <a:buNone/>
              <a:tabLst/>
              <a:defRPr/>
            </a:pPr>
            <a:r>
              <a:rPr lang="fr-FR"/>
              <a:t>Modifier les styles du texte du masque</a:t>
            </a:r>
          </a:p>
        </p:txBody>
      </p:sp>
      <p:sp>
        <p:nvSpPr>
          <p:cNvPr id="17" name="Espace réservé du texte 15"/>
          <p:cNvSpPr>
            <a:spLocks noGrp="1"/>
          </p:cNvSpPr>
          <p:nvPr>
            <p:ph type="body" sz="quarter" idx="14"/>
          </p:nvPr>
        </p:nvSpPr>
        <p:spPr>
          <a:xfrm>
            <a:off x="736599" y="2416175"/>
            <a:ext cx="6317343" cy="1811338"/>
          </a:xfrm>
          <a:prstGeom prst="rect">
            <a:avLst/>
          </a:prstGeom>
        </p:spPr>
        <p:txBody>
          <a:bodyPr/>
          <a:lstStyle>
            <a:lvl1pPr>
              <a:defRPr sz="1800">
                <a:latin typeface="+mj-lt"/>
                <a:cs typeface="Arial" panose="020B0604020202020204" pitchFamily="34" charset="0"/>
              </a:defRPr>
            </a:lvl1pPr>
            <a:lvl2pPr>
              <a:defRPr sz="1700">
                <a:latin typeface="+mj-lt"/>
                <a:cs typeface="Arial" panose="020B0604020202020204" pitchFamily="34" charset="0"/>
              </a:defRPr>
            </a:lvl2pPr>
            <a:lvl3pPr>
              <a:defRPr sz="1600">
                <a:latin typeface="+mj-lt"/>
              </a:defRPr>
            </a:lvl3pPr>
            <a:lvl4pPr>
              <a:defRPr sz="1400">
                <a:latin typeface="+mj-lt"/>
              </a:defRPr>
            </a:lvl4pPr>
            <a:lvl5pPr>
              <a:defRPr sz="1300">
                <a:latin typeface="+mj-lt"/>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dirty="0"/>
          </a:p>
        </p:txBody>
      </p:sp>
    </p:spTree>
    <p:extLst>
      <p:ext uri="{BB962C8B-B14F-4D97-AF65-F5344CB8AC3E}">
        <p14:creationId xmlns:p14="http://schemas.microsoft.com/office/powerpoint/2010/main" val="5601101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CH"/>
          </a:p>
        </p:txBody>
      </p:sp>
      <p:sp>
        <p:nvSpPr>
          <p:cNvPr id="3" name="Espace réservé du contenu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
        <p:nvSpPr>
          <p:cNvPr id="4" name="Espace réservé de la date 3"/>
          <p:cNvSpPr>
            <a:spLocks noGrp="1"/>
          </p:cNvSpPr>
          <p:nvPr>
            <p:ph type="dt" sz="half" idx="10"/>
          </p:nvPr>
        </p:nvSpPr>
        <p:spPr/>
        <p:txBody>
          <a:bodyPr/>
          <a:lstStyle/>
          <a:p>
            <a:fld id="{D5F51458-448B-4D4E-AB98-0773AD237158}" type="datetimeFigureOut">
              <a:rPr lang="fr-CH" smtClean="0"/>
              <a:t>02.07.2026</a:t>
            </a:fld>
            <a:endParaRPr lang="fr-CH"/>
          </a:p>
        </p:txBody>
      </p:sp>
      <p:sp>
        <p:nvSpPr>
          <p:cNvPr id="5" name="Espace réservé du pied de page 4"/>
          <p:cNvSpPr>
            <a:spLocks noGrp="1"/>
          </p:cNvSpPr>
          <p:nvPr>
            <p:ph type="ftr" sz="quarter" idx="11"/>
          </p:nvPr>
        </p:nvSpPr>
        <p:spPr/>
        <p:txBody>
          <a:bodyPr/>
          <a:lstStyle/>
          <a:p>
            <a:endParaRPr lang="fr-CH"/>
          </a:p>
        </p:txBody>
      </p:sp>
      <p:sp>
        <p:nvSpPr>
          <p:cNvPr id="6" name="Espace réservé du numéro de diapositive 5"/>
          <p:cNvSpPr>
            <a:spLocks noGrp="1"/>
          </p:cNvSpPr>
          <p:nvPr>
            <p:ph type="sldNum" sz="quarter" idx="12"/>
          </p:nvPr>
        </p:nvSpPr>
        <p:spPr/>
        <p:txBody>
          <a:bodyPr/>
          <a:lstStyle/>
          <a:p>
            <a:fld id="{3FB8E0BA-DEB4-4C16-815B-F436783283B4}" type="slidenum">
              <a:rPr lang="fr-CH" smtClean="0"/>
              <a:t>‹N°›</a:t>
            </a:fld>
            <a:endParaRPr lang="fr-CH"/>
          </a:p>
        </p:txBody>
      </p:sp>
    </p:spTree>
    <p:extLst>
      <p:ext uri="{BB962C8B-B14F-4D97-AF65-F5344CB8AC3E}">
        <p14:creationId xmlns:p14="http://schemas.microsoft.com/office/powerpoint/2010/main" val="4246639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endParaRPr lang="fr-CH"/>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p:cNvSpPr>
            <a:spLocks noGrp="1"/>
          </p:cNvSpPr>
          <p:nvPr>
            <p:ph type="dt" sz="half" idx="10"/>
          </p:nvPr>
        </p:nvSpPr>
        <p:spPr/>
        <p:txBody>
          <a:bodyPr/>
          <a:lstStyle/>
          <a:p>
            <a:fld id="{D5F51458-448B-4D4E-AB98-0773AD237158}" type="datetimeFigureOut">
              <a:rPr lang="fr-CH" smtClean="0"/>
              <a:t>02.07.2026</a:t>
            </a:fld>
            <a:endParaRPr lang="fr-CH"/>
          </a:p>
        </p:txBody>
      </p:sp>
      <p:sp>
        <p:nvSpPr>
          <p:cNvPr id="5" name="Espace réservé du pied de page 4"/>
          <p:cNvSpPr>
            <a:spLocks noGrp="1"/>
          </p:cNvSpPr>
          <p:nvPr>
            <p:ph type="ftr" sz="quarter" idx="11"/>
          </p:nvPr>
        </p:nvSpPr>
        <p:spPr/>
        <p:txBody>
          <a:bodyPr/>
          <a:lstStyle/>
          <a:p>
            <a:endParaRPr lang="fr-CH"/>
          </a:p>
        </p:txBody>
      </p:sp>
      <p:sp>
        <p:nvSpPr>
          <p:cNvPr id="6" name="Espace réservé du numéro de diapositive 5"/>
          <p:cNvSpPr>
            <a:spLocks noGrp="1"/>
          </p:cNvSpPr>
          <p:nvPr>
            <p:ph type="sldNum" sz="quarter" idx="12"/>
          </p:nvPr>
        </p:nvSpPr>
        <p:spPr/>
        <p:txBody>
          <a:bodyPr/>
          <a:lstStyle/>
          <a:p>
            <a:fld id="{3FB8E0BA-DEB4-4C16-815B-F436783283B4}" type="slidenum">
              <a:rPr lang="fr-CH" smtClean="0"/>
              <a:t>‹N°›</a:t>
            </a:fld>
            <a:endParaRPr lang="fr-CH"/>
          </a:p>
        </p:txBody>
      </p:sp>
    </p:spTree>
    <p:extLst>
      <p:ext uri="{BB962C8B-B14F-4D97-AF65-F5344CB8AC3E}">
        <p14:creationId xmlns:p14="http://schemas.microsoft.com/office/powerpoint/2010/main" val="42302113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CH"/>
          </a:p>
        </p:txBody>
      </p:sp>
      <p:sp>
        <p:nvSpPr>
          <p:cNvPr id="3" name="Espace réservé du contenu 2"/>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
        <p:nvSpPr>
          <p:cNvPr id="5" name="Espace réservé de la date 4"/>
          <p:cNvSpPr>
            <a:spLocks noGrp="1"/>
          </p:cNvSpPr>
          <p:nvPr>
            <p:ph type="dt" sz="half" idx="10"/>
          </p:nvPr>
        </p:nvSpPr>
        <p:spPr/>
        <p:txBody>
          <a:bodyPr/>
          <a:lstStyle/>
          <a:p>
            <a:fld id="{D5F51458-448B-4D4E-AB98-0773AD237158}" type="datetimeFigureOut">
              <a:rPr lang="fr-CH" smtClean="0"/>
              <a:t>02.07.2026</a:t>
            </a:fld>
            <a:endParaRPr lang="fr-CH"/>
          </a:p>
        </p:txBody>
      </p:sp>
      <p:sp>
        <p:nvSpPr>
          <p:cNvPr id="6" name="Espace réservé du pied de page 5"/>
          <p:cNvSpPr>
            <a:spLocks noGrp="1"/>
          </p:cNvSpPr>
          <p:nvPr>
            <p:ph type="ftr" sz="quarter" idx="11"/>
          </p:nvPr>
        </p:nvSpPr>
        <p:spPr/>
        <p:txBody>
          <a:bodyPr/>
          <a:lstStyle/>
          <a:p>
            <a:endParaRPr lang="fr-CH"/>
          </a:p>
        </p:txBody>
      </p:sp>
      <p:sp>
        <p:nvSpPr>
          <p:cNvPr id="7" name="Espace réservé du numéro de diapositive 6"/>
          <p:cNvSpPr>
            <a:spLocks noGrp="1"/>
          </p:cNvSpPr>
          <p:nvPr>
            <p:ph type="sldNum" sz="quarter" idx="12"/>
          </p:nvPr>
        </p:nvSpPr>
        <p:spPr/>
        <p:txBody>
          <a:bodyPr/>
          <a:lstStyle/>
          <a:p>
            <a:fld id="{3FB8E0BA-DEB4-4C16-815B-F436783283B4}" type="slidenum">
              <a:rPr lang="fr-CH" smtClean="0"/>
              <a:t>‹N°›</a:t>
            </a:fld>
            <a:endParaRPr lang="fr-CH"/>
          </a:p>
        </p:txBody>
      </p:sp>
    </p:spTree>
    <p:extLst>
      <p:ext uri="{BB962C8B-B14F-4D97-AF65-F5344CB8AC3E}">
        <p14:creationId xmlns:p14="http://schemas.microsoft.com/office/powerpoint/2010/main" val="3811358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endParaRPr lang="fr-CH"/>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
        <p:nvSpPr>
          <p:cNvPr id="7" name="Espace réservé de la date 6"/>
          <p:cNvSpPr>
            <a:spLocks noGrp="1"/>
          </p:cNvSpPr>
          <p:nvPr>
            <p:ph type="dt" sz="half" idx="10"/>
          </p:nvPr>
        </p:nvSpPr>
        <p:spPr/>
        <p:txBody>
          <a:bodyPr/>
          <a:lstStyle/>
          <a:p>
            <a:fld id="{D5F51458-448B-4D4E-AB98-0773AD237158}" type="datetimeFigureOut">
              <a:rPr lang="fr-CH" smtClean="0"/>
              <a:t>02.07.2026</a:t>
            </a:fld>
            <a:endParaRPr lang="fr-CH"/>
          </a:p>
        </p:txBody>
      </p:sp>
      <p:sp>
        <p:nvSpPr>
          <p:cNvPr id="8" name="Espace réservé du pied de page 7"/>
          <p:cNvSpPr>
            <a:spLocks noGrp="1"/>
          </p:cNvSpPr>
          <p:nvPr>
            <p:ph type="ftr" sz="quarter" idx="11"/>
          </p:nvPr>
        </p:nvSpPr>
        <p:spPr/>
        <p:txBody>
          <a:bodyPr/>
          <a:lstStyle/>
          <a:p>
            <a:endParaRPr lang="fr-CH"/>
          </a:p>
        </p:txBody>
      </p:sp>
      <p:sp>
        <p:nvSpPr>
          <p:cNvPr id="9" name="Espace réservé du numéro de diapositive 8"/>
          <p:cNvSpPr>
            <a:spLocks noGrp="1"/>
          </p:cNvSpPr>
          <p:nvPr>
            <p:ph type="sldNum" sz="quarter" idx="12"/>
          </p:nvPr>
        </p:nvSpPr>
        <p:spPr/>
        <p:txBody>
          <a:bodyPr/>
          <a:lstStyle/>
          <a:p>
            <a:fld id="{3FB8E0BA-DEB4-4C16-815B-F436783283B4}" type="slidenum">
              <a:rPr lang="fr-CH" smtClean="0"/>
              <a:t>‹N°›</a:t>
            </a:fld>
            <a:endParaRPr lang="fr-CH"/>
          </a:p>
        </p:txBody>
      </p:sp>
    </p:spTree>
    <p:extLst>
      <p:ext uri="{BB962C8B-B14F-4D97-AF65-F5344CB8AC3E}">
        <p14:creationId xmlns:p14="http://schemas.microsoft.com/office/powerpoint/2010/main" val="1290258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CH"/>
          </a:p>
        </p:txBody>
      </p:sp>
      <p:sp>
        <p:nvSpPr>
          <p:cNvPr id="3" name="Espace réservé de la date 2"/>
          <p:cNvSpPr>
            <a:spLocks noGrp="1"/>
          </p:cNvSpPr>
          <p:nvPr>
            <p:ph type="dt" sz="half" idx="10"/>
          </p:nvPr>
        </p:nvSpPr>
        <p:spPr/>
        <p:txBody>
          <a:bodyPr/>
          <a:lstStyle/>
          <a:p>
            <a:fld id="{D5F51458-448B-4D4E-AB98-0773AD237158}" type="datetimeFigureOut">
              <a:rPr lang="fr-CH" smtClean="0"/>
              <a:t>02.07.2026</a:t>
            </a:fld>
            <a:endParaRPr lang="fr-CH"/>
          </a:p>
        </p:txBody>
      </p:sp>
      <p:sp>
        <p:nvSpPr>
          <p:cNvPr id="4" name="Espace réservé du pied de page 3"/>
          <p:cNvSpPr>
            <a:spLocks noGrp="1"/>
          </p:cNvSpPr>
          <p:nvPr>
            <p:ph type="ftr" sz="quarter" idx="11"/>
          </p:nvPr>
        </p:nvSpPr>
        <p:spPr/>
        <p:txBody>
          <a:bodyPr/>
          <a:lstStyle/>
          <a:p>
            <a:endParaRPr lang="fr-CH"/>
          </a:p>
        </p:txBody>
      </p:sp>
      <p:sp>
        <p:nvSpPr>
          <p:cNvPr id="5" name="Espace réservé du numéro de diapositive 4"/>
          <p:cNvSpPr>
            <a:spLocks noGrp="1"/>
          </p:cNvSpPr>
          <p:nvPr>
            <p:ph type="sldNum" sz="quarter" idx="12"/>
          </p:nvPr>
        </p:nvSpPr>
        <p:spPr/>
        <p:txBody>
          <a:bodyPr/>
          <a:lstStyle/>
          <a:p>
            <a:fld id="{3FB8E0BA-DEB4-4C16-815B-F436783283B4}" type="slidenum">
              <a:rPr lang="fr-CH" smtClean="0"/>
              <a:t>‹N°›</a:t>
            </a:fld>
            <a:endParaRPr lang="fr-CH"/>
          </a:p>
        </p:txBody>
      </p:sp>
    </p:spTree>
    <p:extLst>
      <p:ext uri="{BB962C8B-B14F-4D97-AF65-F5344CB8AC3E}">
        <p14:creationId xmlns:p14="http://schemas.microsoft.com/office/powerpoint/2010/main" val="31442917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D5F51458-448B-4D4E-AB98-0773AD237158}" type="datetimeFigureOut">
              <a:rPr lang="fr-CH" smtClean="0"/>
              <a:t>02.07.2026</a:t>
            </a:fld>
            <a:endParaRPr lang="fr-CH"/>
          </a:p>
        </p:txBody>
      </p:sp>
      <p:sp>
        <p:nvSpPr>
          <p:cNvPr id="3" name="Espace réservé du pied de page 2"/>
          <p:cNvSpPr>
            <a:spLocks noGrp="1"/>
          </p:cNvSpPr>
          <p:nvPr>
            <p:ph type="ftr" sz="quarter" idx="11"/>
          </p:nvPr>
        </p:nvSpPr>
        <p:spPr/>
        <p:txBody>
          <a:bodyPr/>
          <a:lstStyle/>
          <a:p>
            <a:endParaRPr lang="fr-CH"/>
          </a:p>
        </p:txBody>
      </p:sp>
      <p:sp>
        <p:nvSpPr>
          <p:cNvPr id="4" name="Espace réservé du numéro de diapositive 3"/>
          <p:cNvSpPr>
            <a:spLocks noGrp="1"/>
          </p:cNvSpPr>
          <p:nvPr>
            <p:ph type="sldNum" sz="quarter" idx="12"/>
          </p:nvPr>
        </p:nvSpPr>
        <p:spPr/>
        <p:txBody>
          <a:bodyPr/>
          <a:lstStyle/>
          <a:p>
            <a:fld id="{3FB8E0BA-DEB4-4C16-815B-F436783283B4}" type="slidenum">
              <a:rPr lang="fr-CH" smtClean="0"/>
              <a:t>‹N°›</a:t>
            </a:fld>
            <a:endParaRPr lang="fr-CH"/>
          </a:p>
        </p:txBody>
      </p:sp>
    </p:spTree>
    <p:extLst>
      <p:ext uri="{BB962C8B-B14F-4D97-AF65-F5344CB8AC3E}">
        <p14:creationId xmlns:p14="http://schemas.microsoft.com/office/powerpoint/2010/main" val="1974812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fr-CH"/>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D5F51458-448B-4D4E-AB98-0773AD237158}" type="datetimeFigureOut">
              <a:rPr lang="fr-CH" smtClean="0"/>
              <a:t>02.07.2026</a:t>
            </a:fld>
            <a:endParaRPr lang="fr-CH"/>
          </a:p>
        </p:txBody>
      </p:sp>
      <p:sp>
        <p:nvSpPr>
          <p:cNvPr id="6" name="Espace réservé du pied de page 5"/>
          <p:cNvSpPr>
            <a:spLocks noGrp="1"/>
          </p:cNvSpPr>
          <p:nvPr>
            <p:ph type="ftr" sz="quarter" idx="11"/>
          </p:nvPr>
        </p:nvSpPr>
        <p:spPr/>
        <p:txBody>
          <a:bodyPr/>
          <a:lstStyle/>
          <a:p>
            <a:endParaRPr lang="fr-CH"/>
          </a:p>
        </p:txBody>
      </p:sp>
      <p:sp>
        <p:nvSpPr>
          <p:cNvPr id="7" name="Espace réservé du numéro de diapositive 6"/>
          <p:cNvSpPr>
            <a:spLocks noGrp="1"/>
          </p:cNvSpPr>
          <p:nvPr>
            <p:ph type="sldNum" sz="quarter" idx="12"/>
          </p:nvPr>
        </p:nvSpPr>
        <p:spPr/>
        <p:txBody>
          <a:bodyPr/>
          <a:lstStyle/>
          <a:p>
            <a:fld id="{3FB8E0BA-DEB4-4C16-815B-F436783283B4}" type="slidenum">
              <a:rPr lang="fr-CH" smtClean="0"/>
              <a:t>‹N°›</a:t>
            </a:fld>
            <a:endParaRPr lang="fr-CH"/>
          </a:p>
        </p:txBody>
      </p:sp>
    </p:spTree>
    <p:extLst>
      <p:ext uri="{BB962C8B-B14F-4D97-AF65-F5344CB8AC3E}">
        <p14:creationId xmlns:p14="http://schemas.microsoft.com/office/powerpoint/2010/main" val="1378941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fr-CH"/>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CH"/>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D5F51458-448B-4D4E-AB98-0773AD237158}" type="datetimeFigureOut">
              <a:rPr lang="fr-CH" smtClean="0"/>
              <a:t>02.07.2026</a:t>
            </a:fld>
            <a:endParaRPr lang="fr-CH"/>
          </a:p>
        </p:txBody>
      </p:sp>
      <p:sp>
        <p:nvSpPr>
          <p:cNvPr id="6" name="Espace réservé du pied de page 5"/>
          <p:cNvSpPr>
            <a:spLocks noGrp="1"/>
          </p:cNvSpPr>
          <p:nvPr>
            <p:ph type="ftr" sz="quarter" idx="11"/>
          </p:nvPr>
        </p:nvSpPr>
        <p:spPr/>
        <p:txBody>
          <a:bodyPr/>
          <a:lstStyle/>
          <a:p>
            <a:endParaRPr lang="fr-CH"/>
          </a:p>
        </p:txBody>
      </p:sp>
      <p:sp>
        <p:nvSpPr>
          <p:cNvPr id="7" name="Espace réservé du numéro de diapositive 6"/>
          <p:cNvSpPr>
            <a:spLocks noGrp="1"/>
          </p:cNvSpPr>
          <p:nvPr>
            <p:ph type="sldNum" sz="quarter" idx="12"/>
          </p:nvPr>
        </p:nvSpPr>
        <p:spPr/>
        <p:txBody>
          <a:bodyPr/>
          <a:lstStyle/>
          <a:p>
            <a:fld id="{3FB8E0BA-DEB4-4C16-815B-F436783283B4}" type="slidenum">
              <a:rPr lang="fr-CH" smtClean="0"/>
              <a:t>‹N°›</a:t>
            </a:fld>
            <a:endParaRPr lang="fr-CH"/>
          </a:p>
        </p:txBody>
      </p:sp>
    </p:spTree>
    <p:extLst>
      <p:ext uri="{BB962C8B-B14F-4D97-AF65-F5344CB8AC3E}">
        <p14:creationId xmlns:p14="http://schemas.microsoft.com/office/powerpoint/2010/main" val="462853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endParaRPr lang="fr-CH"/>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F51458-448B-4D4E-AB98-0773AD237158}" type="datetimeFigureOut">
              <a:rPr lang="fr-CH" smtClean="0"/>
              <a:t>02.07.2026</a:t>
            </a:fld>
            <a:endParaRPr lang="fr-CH"/>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CH"/>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B8E0BA-DEB4-4C16-815B-F436783283B4}" type="slidenum">
              <a:rPr lang="fr-CH" smtClean="0"/>
              <a:t>‹N°›</a:t>
            </a:fld>
            <a:endParaRPr lang="fr-CH"/>
          </a:p>
        </p:txBody>
      </p:sp>
    </p:spTree>
    <p:extLst>
      <p:ext uri="{BB962C8B-B14F-4D97-AF65-F5344CB8AC3E}">
        <p14:creationId xmlns:p14="http://schemas.microsoft.com/office/powerpoint/2010/main" val="37454744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1.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5.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1.xml"/><Relationship Id="rId1" Type="http://schemas.openxmlformats.org/officeDocument/2006/relationships/tags" Target="../tags/tag30.xml"/><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image" Target="../media/image2.jp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tags" Target="../tags/tag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hyperlink" Target="https://www.jura.ch/fr/Autorites/Administration/DFNS/SDI/Cybersecurite/SCJU/Strategie-de-cybersecurite-SCJU.html" TargetMode="Externa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3.png"/><Relationship Id="rId5" Type="http://schemas.openxmlformats.org/officeDocument/2006/relationships/notesSlide" Target="../notesSlides/notesSlide4.xml"/><Relationship Id="rId4"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3.png"/><Relationship Id="rId5" Type="http://schemas.openxmlformats.org/officeDocument/2006/relationships/notesSlide" Target="../notesSlides/notesSlide5.xml"/><Relationship Id="rId4"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3.png"/><Relationship Id="rId5" Type="http://schemas.openxmlformats.org/officeDocument/2006/relationships/notesSlide" Target="../notesSlides/notesSlide6.xml"/><Relationship Id="rId4"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5" Type="http://schemas.openxmlformats.org/officeDocument/2006/relationships/notesSlide" Target="../notesSlides/notesSlide7.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tags" Target="../tags/tag26.xml"/><Relationship Id="rId7" Type="http://schemas.openxmlformats.org/officeDocument/2006/relationships/diagramLayout" Target="../diagrams/layout1.xml"/><Relationship Id="rId12" Type="http://schemas.openxmlformats.org/officeDocument/2006/relationships/image" Target="../media/image6.pn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diagramData" Target="../diagrams/data1.xml"/><Relationship Id="rId11" Type="http://schemas.openxmlformats.org/officeDocument/2006/relationships/image" Target="../media/image5.png"/><Relationship Id="rId5" Type="http://schemas.openxmlformats.org/officeDocument/2006/relationships/notesSlide" Target="../notesSlides/notesSlide8.xml"/><Relationship Id="rId10" Type="http://schemas.microsoft.com/office/2007/relationships/diagramDrawing" Target="../diagrams/drawing1.xml"/><Relationship Id="rId4" Type="http://schemas.openxmlformats.org/officeDocument/2006/relationships/slideLayout" Target="../slideLayouts/slideLayout12.xml"/><Relationship Id="rId9" Type="http://schemas.openxmlformats.org/officeDocument/2006/relationships/diagramColors" Target="../diagrams/colors1.xml"/></Relationships>
</file>

<file path=ppt/slides/_rels/slide9.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tags" Target="../tags/tag29.xml"/><Relationship Id="rId7" Type="http://schemas.openxmlformats.org/officeDocument/2006/relationships/diagramLayout" Target="../diagrams/layout2.xml"/><Relationship Id="rId12" Type="http://schemas.openxmlformats.org/officeDocument/2006/relationships/image" Target="../media/image6.pn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diagramData" Target="../diagrams/data2.xml"/><Relationship Id="rId11" Type="http://schemas.openxmlformats.org/officeDocument/2006/relationships/image" Target="../media/image5.png"/><Relationship Id="rId5" Type="http://schemas.openxmlformats.org/officeDocument/2006/relationships/notesSlide" Target="../notesSlides/notesSlide9.xml"/><Relationship Id="rId10" Type="http://schemas.microsoft.com/office/2007/relationships/diagramDrawing" Target="../diagrams/drawing2.xml"/><Relationship Id="rId4" Type="http://schemas.openxmlformats.org/officeDocument/2006/relationships/slideLayout" Target="../slideLayouts/slideLayout12.xml"/><Relationship Id="rId9" Type="http://schemas.openxmlformats.org/officeDocument/2006/relationships/diagramColors" Target="../diagrams/colors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custDataLst>
              <p:tags r:id="rId1"/>
            </p:custDataLst>
          </p:nvPr>
        </p:nvSpPr>
        <p:spPr>
          <a:xfrm>
            <a:off x="772830" y="1720735"/>
            <a:ext cx="10646341" cy="1417598"/>
          </a:xfrm>
        </p:spPr>
        <p:txBody>
          <a:bodyPr vert="horz" lIns="91440" tIns="45720" rIns="91440" bIns="45720" rtlCol="0" anchor="ctr">
            <a:normAutofit/>
          </a:bodyPr>
          <a:lstStyle/>
          <a:p>
            <a:r>
              <a:rPr lang="fr-FR" sz="3400" cap="all" dirty="0">
                <a:latin typeface="Arial Black" panose="020B0A04020102020204" pitchFamily="34" charset="0"/>
                <a:cs typeface="Calibri Light"/>
              </a:rPr>
              <a:t>Gestion des </a:t>
            </a:r>
            <a:r>
              <a:rPr lang="fr-FR" sz="3400" cap="all" dirty="0" err="1">
                <a:latin typeface="Arial Black" panose="020B0A04020102020204" pitchFamily="34" charset="0"/>
                <a:cs typeface="Calibri Light"/>
              </a:rPr>
              <a:t>evenements</a:t>
            </a:r>
            <a:r>
              <a:rPr lang="fr-FR" sz="3400" cap="all" dirty="0">
                <a:latin typeface="Arial Black" panose="020B0A04020102020204" pitchFamily="34" charset="0"/>
                <a:cs typeface="Calibri Light"/>
              </a:rPr>
              <a:t> cyber</a:t>
            </a:r>
            <a:endParaRPr lang="fr-CH" sz="3400" cap="all" dirty="0">
              <a:latin typeface="Arial Black"/>
              <a:cs typeface="Calibri Light"/>
            </a:endParaRPr>
          </a:p>
        </p:txBody>
      </p:sp>
      <p:sp>
        <p:nvSpPr>
          <p:cNvPr id="3" name="Sous-titre 2"/>
          <p:cNvSpPr>
            <a:spLocks noGrp="1"/>
          </p:cNvSpPr>
          <p:nvPr>
            <p:ph type="subTitle" idx="1"/>
            <p:custDataLst>
              <p:tags r:id="rId2"/>
            </p:custDataLst>
          </p:nvPr>
        </p:nvSpPr>
        <p:spPr>
          <a:xfrm>
            <a:off x="1524000" y="4308358"/>
            <a:ext cx="9144000" cy="1119673"/>
          </a:xfrm>
        </p:spPr>
        <p:txBody>
          <a:bodyPr>
            <a:noAutofit/>
          </a:bodyPr>
          <a:lstStyle/>
          <a:p>
            <a:r>
              <a:rPr lang="fr-CH" sz="1800" dirty="0">
                <a:latin typeface="+mj-lt"/>
              </a:rPr>
              <a:t>Guide pour les communes – présentation au </a:t>
            </a:r>
            <a:r>
              <a:rPr lang="fr-CH" sz="1800">
                <a:latin typeface="+mj-lt"/>
              </a:rPr>
              <a:t>conseil communal</a:t>
            </a:r>
            <a:endParaRPr lang="fr-CH" sz="1800" dirty="0">
              <a:latin typeface="+mj-lt"/>
            </a:endParaRPr>
          </a:p>
          <a:p>
            <a:r>
              <a:rPr lang="fr-CH" sz="1800" dirty="0">
                <a:latin typeface="+mj-lt"/>
              </a:rPr>
              <a:t>17.03.2026</a:t>
            </a:r>
          </a:p>
        </p:txBody>
      </p:sp>
      <p:pic>
        <p:nvPicPr>
          <p:cNvPr id="8" name="Image 7"/>
          <p:cNvPicPr>
            <a:picLocks noChangeAspect="1"/>
          </p:cNvPicPr>
          <p:nvPr>
            <p:custDataLst>
              <p:tags r:id="rId3"/>
            </p:custDataLst>
          </p:nvPr>
        </p:nvPicPr>
        <p:blipFill>
          <a:blip r:embed="rId7" cstate="print">
            <a:extLst>
              <a:ext uri="{28A0092B-C50C-407E-A947-70E740481C1C}">
                <a14:useLocalDpi xmlns:a14="http://schemas.microsoft.com/office/drawing/2010/main" val="0"/>
              </a:ext>
            </a:extLst>
          </a:blip>
          <a:stretch>
            <a:fillRect/>
          </a:stretch>
        </p:blipFill>
        <p:spPr>
          <a:xfrm>
            <a:off x="10036822" y="6004501"/>
            <a:ext cx="1485900" cy="434219"/>
          </a:xfrm>
          <a:prstGeom prst="rect">
            <a:avLst/>
          </a:prstGeom>
        </p:spPr>
      </p:pic>
      <p:cxnSp>
        <p:nvCxnSpPr>
          <p:cNvPr id="7" name="Connecteur droit 6"/>
          <p:cNvCxnSpPr/>
          <p:nvPr>
            <p:custDataLst>
              <p:tags r:id="rId4"/>
            </p:custDataLst>
          </p:nvPr>
        </p:nvCxnSpPr>
        <p:spPr>
          <a:xfrm flipV="1">
            <a:off x="5771585" y="3494286"/>
            <a:ext cx="648830" cy="1"/>
          </a:xfrm>
          <a:prstGeom prst="line">
            <a:avLst/>
          </a:prstGeom>
          <a:ln w="101600">
            <a:solidFill>
              <a:srgbClr val="FF465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5576300"/>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9882908" y="5954819"/>
            <a:ext cx="1551153" cy="453288"/>
          </a:xfrm>
          <a:prstGeom prst="rect">
            <a:avLst/>
          </a:prstGeom>
        </p:spPr>
      </p:pic>
      <p:sp>
        <p:nvSpPr>
          <p:cNvPr id="6" name="Titre 1"/>
          <p:cNvSpPr txBox="1">
            <a:spLocks/>
          </p:cNvSpPr>
          <p:nvPr>
            <p:custDataLst>
              <p:tags r:id="rId2"/>
            </p:custDataLst>
          </p:nvPr>
        </p:nvSpPr>
        <p:spPr>
          <a:xfrm>
            <a:off x="909387" y="2618070"/>
            <a:ext cx="10373225" cy="137641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CH" sz="3200" cap="all" dirty="0">
                <a:latin typeface="Arial Black" panose="020B0A04020102020204" pitchFamily="34" charset="0"/>
              </a:rPr>
              <a:t>Merci de votre</a:t>
            </a:r>
          </a:p>
          <a:p>
            <a:pPr algn="ctr"/>
            <a:r>
              <a:rPr lang="fr-CH" sz="3200" cap="all" dirty="0">
                <a:latin typeface="Arial Black" panose="020B0A04020102020204" pitchFamily="34" charset="0"/>
              </a:rPr>
              <a:t>attention</a:t>
            </a:r>
          </a:p>
        </p:txBody>
      </p:sp>
    </p:spTree>
    <p:extLst>
      <p:ext uri="{BB962C8B-B14F-4D97-AF65-F5344CB8AC3E}">
        <p14:creationId xmlns:p14="http://schemas.microsoft.com/office/powerpoint/2010/main" val="1445496282"/>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2"/>
          <p:cNvSpPr txBox="1">
            <a:spLocks/>
          </p:cNvSpPr>
          <p:nvPr>
            <p:custDataLst>
              <p:tags r:id="rId1"/>
            </p:custDataLst>
          </p:nvPr>
        </p:nvSpPr>
        <p:spPr>
          <a:xfrm>
            <a:off x="412313" y="1534808"/>
            <a:ext cx="6776174" cy="49336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200" b="1" dirty="0">
                <a:latin typeface="+mj-lt"/>
              </a:rPr>
              <a:t>SCJU – 5’</a:t>
            </a:r>
          </a:p>
          <a:p>
            <a:r>
              <a:rPr lang="fr-FR" sz="1200" b="1" dirty="0"/>
              <a:t>Gestion des incidents cyber</a:t>
            </a:r>
            <a:endParaRPr lang="fr-CH" sz="1200" b="1" dirty="0"/>
          </a:p>
          <a:p>
            <a:pPr lvl="1"/>
            <a:r>
              <a:rPr lang="fr-FR" sz="1100" b="1" dirty="0">
                <a:latin typeface="+mj-lt"/>
              </a:rPr>
              <a:t>La </a:t>
            </a:r>
            <a:r>
              <a:rPr lang="fr-FR" sz="1000" dirty="0"/>
              <a:t>C</a:t>
            </a:r>
            <a:r>
              <a:rPr lang="fr-CH" sz="1000" dirty="0" err="1"/>
              <a:t>yber</a:t>
            </a:r>
            <a:r>
              <a:rPr lang="fr-CH" sz="1000" dirty="0"/>
              <a:t> résilience</a:t>
            </a:r>
            <a:r>
              <a:rPr lang="fr-FR" sz="1100" b="1" dirty="0">
                <a:latin typeface="+mj-lt"/>
              </a:rPr>
              <a:t> </a:t>
            </a:r>
          </a:p>
          <a:p>
            <a:pPr lvl="1"/>
            <a:r>
              <a:rPr lang="fr-FR" sz="1100" b="1" dirty="0">
                <a:latin typeface="+mj-lt"/>
              </a:rPr>
              <a:t>La </a:t>
            </a:r>
            <a:r>
              <a:rPr lang="fr-FR" sz="1000" dirty="0"/>
              <a:t>C</a:t>
            </a:r>
            <a:r>
              <a:rPr lang="fr-CH" sz="1000" dirty="0" err="1"/>
              <a:t>yber</a:t>
            </a:r>
            <a:r>
              <a:rPr lang="fr-CH" sz="1000" dirty="0"/>
              <a:t> résilience</a:t>
            </a:r>
            <a:endParaRPr lang="fr-FR" sz="1200" b="1" dirty="0"/>
          </a:p>
          <a:p>
            <a:pPr lvl="1"/>
            <a:r>
              <a:rPr lang="fr-FR" sz="1100" b="1" dirty="0">
                <a:latin typeface="+mj-lt"/>
              </a:rPr>
              <a:t>La gestion du risque</a:t>
            </a:r>
            <a:endParaRPr lang="fr-FR" sz="1200" b="1" dirty="0"/>
          </a:p>
          <a:p>
            <a:pPr lvl="1"/>
            <a:r>
              <a:rPr lang="fr-FR" sz="1100" dirty="0">
                <a:latin typeface="+mj-lt"/>
              </a:rPr>
              <a:t>[Discussion] Documents existants</a:t>
            </a:r>
          </a:p>
          <a:p>
            <a:r>
              <a:rPr lang="fr-FR" sz="1200" b="1" dirty="0"/>
              <a:t>Comment démarrer </a:t>
            </a:r>
          </a:p>
          <a:p>
            <a:pPr lvl="1"/>
            <a:r>
              <a:rPr lang="fr-FR" sz="1100" b="1" dirty="0">
                <a:latin typeface="+mj-lt"/>
              </a:rPr>
              <a:t>Kit de gestion des incidents cyber</a:t>
            </a:r>
            <a:endParaRPr lang="fr-FR" sz="1200" b="1" dirty="0"/>
          </a:p>
          <a:p>
            <a:pPr marL="0" indent="0">
              <a:buNone/>
            </a:pPr>
            <a:endParaRPr lang="fr-CH" sz="1200" dirty="0">
              <a:latin typeface="+mj-lt"/>
            </a:endParaRPr>
          </a:p>
        </p:txBody>
      </p:sp>
      <p:sp>
        <p:nvSpPr>
          <p:cNvPr id="14" name="Titre 1"/>
          <p:cNvSpPr txBox="1">
            <a:spLocks/>
          </p:cNvSpPr>
          <p:nvPr>
            <p:custDataLst>
              <p:tags r:id="rId2"/>
            </p:custDataLst>
          </p:nvPr>
        </p:nvSpPr>
        <p:spPr>
          <a:xfrm>
            <a:off x="653426" y="744161"/>
            <a:ext cx="5689621" cy="50746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CH" sz="1800" b="1" cap="all" dirty="0">
                <a:latin typeface="Arial Black" panose="020B0A04020102020204" pitchFamily="34" charset="0"/>
              </a:rPr>
              <a:t>Contenu</a:t>
            </a:r>
            <a:endParaRPr lang="fr-CH" sz="1800" dirty="0">
              <a:solidFill>
                <a:schemeClr val="bg1">
                  <a:lumMod val="65000"/>
                </a:schemeClr>
              </a:solidFill>
            </a:endParaRPr>
          </a:p>
        </p:txBody>
      </p:sp>
      <p:cxnSp>
        <p:nvCxnSpPr>
          <p:cNvPr id="15" name="Connecteur droit 14"/>
          <p:cNvCxnSpPr/>
          <p:nvPr>
            <p:custDataLst>
              <p:tags r:id="rId3"/>
            </p:custDataLst>
          </p:nvPr>
        </p:nvCxnSpPr>
        <p:spPr>
          <a:xfrm>
            <a:off x="736334" y="1439210"/>
            <a:ext cx="311727" cy="0"/>
          </a:xfrm>
          <a:prstGeom prst="line">
            <a:avLst/>
          </a:prstGeom>
          <a:ln w="63500">
            <a:solidFill>
              <a:srgbClr val="FF4651"/>
            </a:solidFill>
          </a:ln>
        </p:spPr>
        <p:style>
          <a:lnRef idx="1">
            <a:schemeClr val="accent1"/>
          </a:lnRef>
          <a:fillRef idx="0">
            <a:schemeClr val="accent1"/>
          </a:fillRef>
          <a:effectRef idx="0">
            <a:schemeClr val="accent1"/>
          </a:effectRef>
          <a:fontRef idx="minor">
            <a:schemeClr val="tx1"/>
          </a:fontRef>
        </p:style>
      </p:cxnSp>
      <p:pic>
        <p:nvPicPr>
          <p:cNvPr id="11" name="Espace réservé pour une image  3"/>
          <p:cNvPicPr>
            <a:picLocks noChangeAspect="1"/>
          </p:cNvPicPr>
          <p:nvPr>
            <p:custDataLst>
              <p:tags r:id="rId4"/>
            </p:custDataLst>
          </p:nvPr>
        </p:nvPicPr>
        <p:blipFill>
          <a:blip r:embed="rId7">
            <a:extLst>
              <a:ext uri="{28A0092B-C50C-407E-A947-70E740481C1C}">
                <a14:useLocalDpi xmlns:a14="http://schemas.microsoft.com/office/drawing/2010/main" val="0"/>
              </a:ext>
            </a:extLst>
          </a:blip>
          <a:srcRect l="10149" r="10149"/>
          <a:stretch>
            <a:fillRect/>
          </a:stretch>
        </p:blipFill>
        <p:spPr>
          <a:xfrm>
            <a:off x="7444134" y="0"/>
            <a:ext cx="4752975" cy="6858000"/>
          </a:xfrm>
          <a:prstGeom prst="rect">
            <a:avLst/>
          </a:prstGeom>
        </p:spPr>
      </p:pic>
    </p:spTree>
    <p:extLst>
      <p:ext uri="{BB962C8B-B14F-4D97-AF65-F5344CB8AC3E}">
        <p14:creationId xmlns:p14="http://schemas.microsoft.com/office/powerpoint/2010/main" val="3092197840"/>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2"/>
            <p:custDataLst>
              <p:tags r:id="rId1"/>
            </p:custDataLst>
          </p:nvPr>
        </p:nvSpPr>
        <p:spPr/>
        <p:txBody>
          <a:bodyPr/>
          <a:lstStyle/>
          <a:p>
            <a:r>
              <a:rPr lang="fr-FR" sz="1800" cap="all" dirty="0">
                <a:latin typeface="Arial Black" panose="020B0A04020102020204" pitchFamily="34" charset="0"/>
                <a:cs typeface="Calibri Light"/>
              </a:rPr>
              <a:t>Gestion des incidents cyber</a:t>
            </a:r>
            <a:endParaRPr lang="fr-CH" dirty="0"/>
          </a:p>
        </p:txBody>
      </p:sp>
      <p:sp>
        <p:nvSpPr>
          <p:cNvPr id="7" name="Espace réservé du contenu 2"/>
          <p:cNvSpPr txBox="1">
            <a:spLocks/>
          </p:cNvSpPr>
          <p:nvPr>
            <p:custDataLst>
              <p:tags r:id="rId2"/>
            </p:custDataLst>
          </p:nvPr>
        </p:nvSpPr>
        <p:spPr>
          <a:xfrm>
            <a:off x="393262" y="1763408"/>
            <a:ext cx="6984283" cy="49336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sz="1600" dirty="0">
              <a:latin typeface="+mj-lt"/>
            </a:endParaRPr>
          </a:p>
        </p:txBody>
      </p:sp>
      <p:sp>
        <p:nvSpPr>
          <p:cNvPr id="5" name="ZoneTexte 4">
            <a:extLst>
              <a:ext uri="{FF2B5EF4-FFF2-40B4-BE49-F238E27FC236}">
                <a16:creationId xmlns:a16="http://schemas.microsoft.com/office/drawing/2014/main" id="{07C4E91B-93F8-727D-42FE-EAE7C2DA3CA0}"/>
              </a:ext>
            </a:extLst>
          </p:cNvPr>
          <p:cNvSpPr txBox="1"/>
          <p:nvPr/>
        </p:nvSpPr>
        <p:spPr>
          <a:xfrm>
            <a:off x="167382" y="1406039"/>
            <a:ext cx="7798972" cy="3378104"/>
          </a:xfrm>
          <a:prstGeom prst="rect">
            <a:avLst/>
          </a:prstGeom>
          <a:noFill/>
        </p:spPr>
        <p:txBody>
          <a:bodyPr wrap="square">
            <a:spAutoFit/>
          </a:bodyPr>
          <a:lstStyle/>
          <a:p>
            <a:r>
              <a:rPr lang="fr-CH" sz="2400" dirty="0">
                <a:latin typeface="+mj-lt"/>
                <a:cs typeface="Times New Roman" panose="02020603050405020304" pitchFamily="18" charset="0"/>
              </a:rPr>
              <a:t>La posture de sécurité est une </a:t>
            </a:r>
            <a:r>
              <a:rPr lang="fr-CH" sz="2400" b="1" dirty="0">
                <a:latin typeface="+mj-lt"/>
                <a:cs typeface="Times New Roman" panose="02020603050405020304" pitchFamily="18" charset="0"/>
              </a:rPr>
              <a:t>démarche continue</a:t>
            </a:r>
            <a:r>
              <a:rPr lang="fr-CH" sz="2400" dirty="0">
                <a:latin typeface="+mj-lt"/>
                <a:cs typeface="Times New Roman" panose="02020603050405020304" pitchFamily="18" charset="0"/>
              </a:rPr>
              <a:t>, </a:t>
            </a:r>
            <a:r>
              <a:rPr lang="fr-CH" sz="2400" b="1" dirty="0">
                <a:latin typeface="+mj-lt"/>
                <a:cs typeface="Times New Roman" panose="02020603050405020304" pitchFamily="18" charset="0"/>
              </a:rPr>
              <a:t>pas une situation acquise</a:t>
            </a:r>
          </a:p>
          <a:p>
            <a:endParaRPr lang="fr-CH" sz="2400" dirty="0">
              <a:latin typeface="+mj-lt"/>
              <a:cs typeface="Times New Roman" panose="02020603050405020304" pitchFamily="18" charset="0"/>
            </a:endParaRPr>
          </a:p>
          <a:p>
            <a:pPr marL="285750" indent="-285750">
              <a:lnSpc>
                <a:spcPct val="150000"/>
              </a:lnSpc>
              <a:buFont typeface="Arial" panose="020B0604020202020204" pitchFamily="34" charset="0"/>
              <a:buChar char="•"/>
            </a:pPr>
            <a:r>
              <a:rPr lang="fr-CH" sz="1600" b="1" dirty="0"/>
              <a:t>Application concrète </a:t>
            </a:r>
            <a:r>
              <a:rPr lang="fr-CH" sz="1600" dirty="0"/>
              <a:t>de la </a:t>
            </a:r>
            <a:r>
              <a:rPr lang="fr-CH" sz="1600" b="1" dirty="0"/>
              <a:t>Stratégie de cybersécurité </a:t>
            </a:r>
            <a:r>
              <a:rPr lang="fr-CH" sz="1600" dirty="0"/>
              <a:t>de la République et Canton du Jura </a:t>
            </a:r>
          </a:p>
          <a:p>
            <a:pPr marL="285750" indent="-285750">
              <a:lnSpc>
                <a:spcPct val="150000"/>
              </a:lnSpc>
              <a:buFont typeface="Arial" panose="020B0604020202020204" pitchFamily="34" charset="0"/>
              <a:buChar char="•"/>
            </a:pPr>
            <a:r>
              <a:rPr lang="fr-CH" sz="1600" b="1" dirty="0"/>
              <a:t>Le composant informatique </a:t>
            </a:r>
            <a:r>
              <a:rPr lang="fr-CH" sz="1600" dirty="0"/>
              <a:t>est présent sur un </a:t>
            </a:r>
            <a:r>
              <a:rPr lang="fr-CH" sz="1600" b="1" dirty="0"/>
              <a:t>périmètre toujours plus grand</a:t>
            </a:r>
          </a:p>
          <a:p>
            <a:pPr marL="285750" indent="-285750">
              <a:lnSpc>
                <a:spcPct val="150000"/>
              </a:lnSpc>
              <a:buFont typeface="Arial" panose="020B0604020202020204" pitchFamily="34" charset="0"/>
              <a:buChar char="•"/>
            </a:pPr>
            <a:r>
              <a:rPr lang="fr-CH" sz="1600" b="1" dirty="0"/>
              <a:t>Les prestations et les services communaux </a:t>
            </a:r>
            <a:r>
              <a:rPr lang="fr-CH" sz="1600" dirty="0"/>
              <a:t>nécessitent de traiter </a:t>
            </a:r>
            <a:r>
              <a:rPr lang="fr-CH" sz="1600" b="1" dirty="0"/>
              <a:t>l’informatique</a:t>
            </a:r>
            <a:r>
              <a:rPr lang="fr-CH" sz="1600" dirty="0"/>
              <a:t> comme </a:t>
            </a:r>
            <a:r>
              <a:rPr lang="fr-CH" sz="1600" b="1" dirty="0"/>
              <a:t>un risque</a:t>
            </a:r>
            <a:endParaRPr lang="fr-CH" sz="1600" dirty="0"/>
          </a:p>
          <a:p>
            <a:pPr marL="285750" indent="-285750">
              <a:lnSpc>
                <a:spcPct val="150000"/>
              </a:lnSpc>
              <a:buFont typeface="Arial" panose="020B0604020202020204" pitchFamily="34" charset="0"/>
              <a:buChar char="•"/>
            </a:pPr>
            <a:r>
              <a:rPr lang="fr-CH" sz="1600" dirty="0"/>
              <a:t>Chaque </a:t>
            </a:r>
            <a:r>
              <a:rPr lang="fr-CH" sz="1600" b="1" dirty="0"/>
              <a:t>commune</a:t>
            </a:r>
            <a:r>
              <a:rPr lang="fr-CH" sz="1600" dirty="0"/>
              <a:t> est </a:t>
            </a:r>
            <a:r>
              <a:rPr lang="fr-CH" sz="1600" b="1" dirty="0"/>
              <a:t>différente</a:t>
            </a:r>
            <a:r>
              <a:rPr lang="fr-CH" sz="1600" dirty="0"/>
              <a:t> et elle doit cible </a:t>
            </a:r>
            <a:r>
              <a:rPr lang="fr-CH" sz="1600" b="1" dirty="0"/>
              <a:t>la gestion des impacts</a:t>
            </a:r>
          </a:p>
          <a:p>
            <a:pPr marL="285750" indent="-285750">
              <a:lnSpc>
                <a:spcPct val="150000"/>
              </a:lnSpc>
              <a:buFont typeface="Arial" panose="020B0604020202020204" pitchFamily="34" charset="0"/>
              <a:buChar char="•"/>
            </a:pPr>
            <a:r>
              <a:rPr lang="fr-CH" sz="1600" dirty="0"/>
              <a:t>C’est une thématique qui </a:t>
            </a:r>
            <a:r>
              <a:rPr lang="fr-CH" sz="1600" b="1" dirty="0"/>
              <a:t>implique l’ensemble de l’administration communale</a:t>
            </a:r>
          </a:p>
        </p:txBody>
      </p:sp>
      <p:grpSp>
        <p:nvGrpSpPr>
          <p:cNvPr id="9" name="Groupe 8">
            <a:extLst>
              <a:ext uri="{FF2B5EF4-FFF2-40B4-BE49-F238E27FC236}">
                <a16:creationId xmlns:a16="http://schemas.microsoft.com/office/drawing/2014/main" id="{A7F3C690-1AC0-89CC-C347-04055F73F0E8}"/>
              </a:ext>
            </a:extLst>
          </p:cNvPr>
          <p:cNvGrpSpPr/>
          <p:nvPr/>
        </p:nvGrpSpPr>
        <p:grpSpPr>
          <a:xfrm>
            <a:off x="8182202" y="3702398"/>
            <a:ext cx="3517038" cy="3084482"/>
            <a:chOff x="7175719" y="2285811"/>
            <a:chExt cx="4829849" cy="4458322"/>
          </a:xfrm>
        </p:grpSpPr>
        <p:pic>
          <p:nvPicPr>
            <p:cNvPr id="6" name="Image 5">
              <a:extLst>
                <a:ext uri="{FF2B5EF4-FFF2-40B4-BE49-F238E27FC236}">
                  <a16:creationId xmlns:a16="http://schemas.microsoft.com/office/drawing/2014/main" id="{9674ECD1-6236-EAD6-D77B-BA4B8C5C9576}"/>
                </a:ext>
              </a:extLst>
            </p:cNvPr>
            <p:cNvPicPr>
              <a:picLocks noChangeAspect="1"/>
            </p:cNvPicPr>
            <p:nvPr/>
          </p:nvPicPr>
          <p:blipFill>
            <a:blip r:embed="rId5"/>
            <a:stretch>
              <a:fillRect/>
            </a:stretch>
          </p:blipFill>
          <p:spPr>
            <a:xfrm>
              <a:off x="7175719" y="2285811"/>
              <a:ext cx="4829849" cy="4458322"/>
            </a:xfrm>
            <a:prstGeom prst="rect">
              <a:avLst/>
            </a:prstGeom>
          </p:spPr>
        </p:pic>
        <p:sp>
          <p:nvSpPr>
            <p:cNvPr id="8" name="Rectangle 7">
              <a:extLst>
                <a:ext uri="{FF2B5EF4-FFF2-40B4-BE49-F238E27FC236}">
                  <a16:creationId xmlns:a16="http://schemas.microsoft.com/office/drawing/2014/main" id="{14300AFD-A81E-2964-F618-8CB5B0BF67FD}"/>
                </a:ext>
              </a:extLst>
            </p:cNvPr>
            <p:cNvSpPr/>
            <p:nvPr/>
          </p:nvSpPr>
          <p:spPr>
            <a:xfrm>
              <a:off x="9515475" y="3524250"/>
              <a:ext cx="276225" cy="3810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H"/>
            </a:p>
          </p:txBody>
        </p:sp>
      </p:grpSp>
      <p:pic>
        <p:nvPicPr>
          <p:cNvPr id="2" name="Image 1">
            <a:extLst>
              <a:ext uri="{FF2B5EF4-FFF2-40B4-BE49-F238E27FC236}">
                <a16:creationId xmlns:a16="http://schemas.microsoft.com/office/drawing/2014/main" id="{A7E43B82-5D60-E3AC-74B2-682392D21AE0}"/>
              </a:ext>
            </a:extLst>
          </p:cNvPr>
          <p:cNvPicPr>
            <a:picLocks noChangeAspect="1"/>
          </p:cNvPicPr>
          <p:nvPr/>
        </p:nvPicPr>
        <p:blipFill>
          <a:blip r:embed="rId6"/>
          <a:stretch>
            <a:fillRect/>
          </a:stretch>
        </p:blipFill>
        <p:spPr>
          <a:xfrm rot="223422">
            <a:off x="8886801" y="79666"/>
            <a:ext cx="2571979" cy="364936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3" name="ZoneTexte 2">
            <a:extLst>
              <a:ext uri="{FF2B5EF4-FFF2-40B4-BE49-F238E27FC236}">
                <a16:creationId xmlns:a16="http://schemas.microsoft.com/office/drawing/2014/main" id="{E88066D2-266F-6B43-D6AB-7C64CF1D71CB}"/>
              </a:ext>
            </a:extLst>
          </p:cNvPr>
          <p:cNvSpPr txBox="1"/>
          <p:nvPr/>
        </p:nvSpPr>
        <p:spPr>
          <a:xfrm>
            <a:off x="71643" y="6273800"/>
            <a:ext cx="6213560" cy="369332"/>
          </a:xfrm>
          <a:prstGeom prst="rect">
            <a:avLst/>
          </a:prstGeom>
          <a:noFill/>
        </p:spPr>
        <p:txBody>
          <a:bodyPr wrap="none" rtlCol="0">
            <a:spAutoFit/>
          </a:bodyPr>
          <a:lstStyle/>
          <a:p>
            <a:r>
              <a:rPr lang="fr-CH" dirty="0">
                <a:hlinkClick r:id="rId7"/>
              </a:rPr>
              <a:t>Stratégie de cybersécurité (SCJU) - République et Canton du Jura</a:t>
            </a:r>
            <a:endParaRPr lang="fr-CH" dirty="0"/>
          </a:p>
        </p:txBody>
      </p:sp>
    </p:spTree>
    <p:extLst>
      <p:ext uri="{BB962C8B-B14F-4D97-AF65-F5344CB8AC3E}">
        <p14:creationId xmlns:p14="http://schemas.microsoft.com/office/powerpoint/2010/main" val="2255645679"/>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2"/>
            <p:custDataLst>
              <p:tags r:id="rId1"/>
            </p:custDataLst>
          </p:nvPr>
        </p:nvSpPr>
        <p:spPr/>
        <p:txBody>
          <a:bodyPr/>
          <a:lstStyle/>
          <a:p>
            <a:r>
              <a:rPr lang="fr-FR" dirty="0"/>
              <a:t>C</a:t>
            </a:r>
            <a:r>
              <a:rPr lang="fr-CH" dirty="0" err="1"/>
              <a:t>yber</a:t>
            </a:r>
            <a:r>
              <a:rPr lang="fr-CH" dirty="0"/>
              <a:t> sécurité</a:t>
            </a:r>
          </a:p>
        </p:txBody>
      </p:sp>
      <p:sp>
        <p:nvSpPr>
          <p:cNvPr id="11" name="Espace réservé du contenu 2"/>
          <p:cNvSpPr txBox="1">
            <a:spLocks/>
          </p:cNvSpPr>
          <p:nvPr>
            <p:custDataLst>
              <p:tags r:id="rId2"/>
            </p:custDataLst>
          </p:nvPr>
        </p:nvSpPr>
        <p:spPr>
          <a:xfrm>
            <a:off x="643801" y="1650078"/>
            <a:ext cx="6380453" cy="49336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sz="1400" dirty="0">
              <a:latin typeface="+mj-lt"/>
            </a:endParaRPr>
          </a:p>
        </p:txBody>
      </p:sp>
      <p:sp>
        <p:nvSpPr>
          <p:cNvPr id="7" name="Espace réservé du contenu 2"/>
          <p:cNvSpPr txBox="1">
            <a:spLocks/>
          </p:cNvSpPr>
          <p:nvPr>
            <p:custDataLst>
              <p:tags r:id="rId3"/>
            </p:custDataLst>
          </p:nvPr>
        </p:nvSpPr>
        <p:spPr>
          <a:xfrm>
            <a:off x="393262" y="1763408"/>
            <a:ext cx="6984283" cy="49336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sz="1600" dirty="0">
              <a:latin typeface="+mj-lt"/>
            </a:endParaRPr>
          </a:p>
        </p:txBody>
      </p:sp>
      <p:sp>
        <p:nvSpPr>
          <p:cNvPr id="5" name="ZoneTexte 4">
            <a:extLst>
              <a:ext uri="{FF2B5EF4-FFF2-40B4-BE49-F238E27FC236}">
                <a16:creationId xmlns:a16="http://schemas.microsoft.com/office/drawing/2014/main" id="{07C4E91B-93F8-727D-42FE-EAE7C2DA3CA0}"/>
              </a:ext>
            </a:extLst>
          </p:cNvPr>
          <p:cNvSpPr txBox="1"/>
          <p:nvPr/>
        </p:nvSpPr>
        <p:spPr>
          <a:xfrm>
            <a:off x="167382" y="1406039"/>
            <a:ext cx="6896507" cy="3008772"/>
          </a:xfrm>
          <a:prstGeom prst="rect">
            <a:avLst/>
          </a:prstGeom>
          <a:noFill/>
        </p:spPr>
        <p:txBody>
          <a:bodyPr wrap="square">
            <a:spAutoFit/>
          </a:bodyPr>
          <a:lstStyle/>
          <a:p>
            <a:r>
              <a:rPr lang="fr-CH" sz="2400" dirty="0"/>
              <a:t>Empêcher l’attaque, c’est bien. Être prêt quand elle arrive, c’est mieux.</a:t>
            </a:r>
          </a:p>
          <a:p>
            <a:endParaRPr lang="fr-CH" sz="2400" dirty="0">
              <a:latin typeface="+mj-lt"/>
              <a:cs typeface="Times New Roman" panose="02020603050405020304" pitchFamily="18" charset="0"/>
            </a:endParaRPr>
          </a:p>
          <a:p>
            <a:endParaRPr lang="fr-CH" sz="2400" dirty="0">
              <a:latin typeface="+mj-lt"/>
              <a:cs typeface="Times New Roman" panose="02020603050405020304" pitchFamily="18" charset="0"/>
            </a:endParaRPr>
          </a:p>
          <a:p>
            <a:pPr marL="285750" marR="0" lvl="0" indent="-285750" fontAlgn="base">
              <a:lnSpc>
                <a:spcPct val="150000"/>
              </a:lnSpc>
              <a:spcBef>
                <a:spcPct val="0"/>
              </a:spcBef>
              <a:spcAft>
                <a:spcPct val="0"/>
              </a:spcAft>
              <a:buClrTx/>
              <a:buSzTx/>
              <a:buFont typeface="Arial" panose="020B0604020202020204" pitchFamily="34" charset="0"/>
              <a:buChar char="•"/>
              <a:tabLst/>
            </a:pPr>
            <a:r>
              <a:rPr lang="fr-FR" altLang="fr-FR" sz="1600" dirty="0"/>
              <a:t>La cyber sécurité vise à </a:t>
            </a:r>
            <a:r>
              <a:rPr lang="fr-FR" altLang="fr-FR" sz="1600" b="1" dirty="0"/>
              <a:t>protéger</a:t>
            </a:r>
            <a:r>
              <a:rPr lang="fr-FR" altLang="fr-FR" sz="1600" dirty="0"/>
              <a:t> les systèmes, données et réseaux contre les menaces.</a:t>
            </a:r>
          </a:p>
          <a:p>
            <a:pPr marL="285750" marR="0" lvl="0" indent="-285750" fontAlgn="base">
              <a:lnSpc>
                <a:spcPct val="150000"/>
              </a:lnSpc>
              <a:spcBef>
                <a:spcPct val="0"/>
              </a:spcBef>
              <a:spcAft>
                <a:spcPct val="0"/>
              </a:spcAft>
              <a:buClrTx/>
              <a:buSzTx/>
              <a:buFont typeface="Arial" panose="020B0604020202020204" pitchFamily="34" charset="0"/>
              <a:buChar char="•"/>
              <a:tabLst/>
            </a:pPr>
            <a:r>
              <a:rPr lang="fr-FR" altLang="fr-FR" sz="1600" dirty="0"/>
              <a:t>Approche centrée sur </a:t>
            </a:r>
            <a:r>
              <a:rPr lang="fr-FR" altLang="fr-FR" sz="1600" b="1" dirty="0"/>
              <a:t>la prévention, la détection et le blocage </a:t>
            </a:r>
            <a:r>
              <a:rPr lang="fr-FR" altLang="fr-FR" sz="1600" dirty="0"/>
              <a:t>des attaques.</a:t>
            </a:r>
          </a:p>
          <a:p>
            <a:pPr marL="285750" marR="0" lvl="0" indent="-285750" fontAlgn="base">
              <a:lnSpc>
                <a:spcPct val="150000"/>
              </a:lnSpc>
              <a:spcBef>
                <a:spcPct val="0"/>
              </a:spcBef>
              <a:spcAft>
                <a:spcPct val="0"/>
              </a:spcAft>
              <a:buClrTx/>
              <a:buSzTx/>
              <a:buFont typeface="Arial" panose="020B0604020202020204" pitchFamily="34" charset="0"/>
              <a:buChar char="•"/>
              <a:tabLst/>
            </a:pPr>
            <a:r>
              <a:rPr lang="fr-FR" altLang="fr-FR" sz="1600" dirty="0"/>
              <a:t>S’appuie sur des outils et mesures techniques </a:t>
            </a:r>
            <a:r>
              <a:rPr lang="fr-CH" altLang="fr-FR" sz="1600" dirty="0"/>
              <a:t>ou organisationnels</a:t>
            </a:r>
            <a:endParaRPr lang="fr-FR" altLang="fr-FR" sz="1600" dirty="0"/>
          </a:p>
        </p:txBody>
      </p:sp>
      <p:sp>
        <p:nvSpPr>
          <p:cNvPr id="15" name="Flèche : droite 14">
            <a:extLst>
              <a:ext uri="{FF2B5EF4-FFF2-40B4-BE49-F238E27FC236}">
                <a16:creationId xmlns:a16="http://schemas.microsoft.com/office/drawing/2014/main" id="{414AC807-01F1-AB3F-8445-FA945F718A3B}"/>
              </a:ext>
            </a:extLst>
          </p:cNvPr>
          <p:cNvSpPr/>
          <p:nvPr/>
        </p:nvSpPr>
        <p:spPr>
          <a:xfrm>
            <a:off x="563419" y="5877800"/>
            <a:ext cx="1385068" cy="46421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7" name="ZoneTexte 16">
            <a:extLst>
              <a:ext uri="{FF2B5EF4-FFF2-40B4-BE49-F238E27FC236}">
                <a16:creationId xmlns:a16="http://schemas.microsoft.com/office/drawing/2014/main" id="{9EABCE00-3943-E133-1E87-6DEFC6DAF853}"/>
              </a:ext>
            </a:extLst>
          </p:cNvPr>
          <p:cNvSpPr txBox="1"/>
          <p:nvPr/>
        </p:nvSpPr>
        <p:spPr>
          <a:xfrm>
            <a:off x="2028869" y="5904468"/>
            <a:ext cx="6119090" cy="369332"/>
          </a:xfrm>
          <a:prstGeom prst="rect">
            <a:avLst/>
          </a:prstGeom>
          <a:noFill/>
        </p:spPr>
        <p:txBody>
          <a:bodyPr wrap="square">
            <a:spAutoFit/>
          </a:bodyPr>
          <a:lstStyle/>
          <a:p>
            <a:r>
              <a:rPr lang="fr-FR" altLang="fr-FR" sz="1800" dirty="0"/>
              <a:t>réduire </a:t>
            </a:r>
            <a:r>
              <a:rPr lang="fr-FR" altLang="fr-FR" sz="1800" b="1" dirty="0"/>
              <a:t>la probabilité </a:t>
            </a:r>
            <a:r>
              <a:rPr lang="fr-FR" altLang="fr-FR" sz="1800" dirty="0"/>
              <a:t>qu’un incident se produise</a:t>
            </a:r>
            <a:endParaRPr lang="fr-CH" dirty="0"/>
          </a:p>
        </p:txBody>
      </p:sp>
      <p:grpSp>
        <p:nvGrpSpPr>
          <p:cNvPr id="18" name="Groupe 17">
            <a:extLst>
              <a:ext uri="{FF2B5EF4-FFF2-40B4-BE49-F238E27FC236}">
                <a16:creationId xmlns:a16="http://schemas.microsoft.com/office/drawing/2014/main" id="{72793146-DCDD-52A6-658D-88A49AF81CD0}"/>
              </a:ext>
            </a:extLst>
          </p:cNvPr>
          <p:cNvGrpSpPr/>
          <p:nvPr/>
        </p:nvGrpSpPr>
        <p:grpSpPr>
          <a:xfrm>
            <a:off x="7227532" y="1585321"/>
            <a:ext cx="4969918" cy="4468816"/>
            <a:chOff x="7175719" y="2285811"/>
            <a:chExt cx="4829849" cy="4458322"/>
          </a:xfrm>
        </p:grpSpPr>
        <p:pic>
          <p:nvPicPr>
            <p:cNvPr id="19" name="Image 18">
              <a:extLst>
                <a:ext uri="{FF2B5EF4-FFF2-40B4-BE49-F238E27FC236}">
                  <a16:creationId xmlns:a16="http://schemas.microsoft.com/office/drawing/2014/main" id="{D74E7637-4B62-D857-1D83-9AF2C7E511CB}"/>
                </a:ext>
              </a:extLst>
            </p:cNvPr>
            <p:cNvPicPr>
              <a:picLocks noChangeAspect="1"/>
            </p:cNvPicPr>
            <p:nvPr/>
          </p:nvPicPr>
          <p:blipFill>
            <a:blip r:embed="rId6"/>
            <a:stretch>
              <a:fillRect/>
            </a:stretch>
          </p:blipFill>
          <p:spPr>
            <a:xfrm>
              <a:off x="7175719" y="2285811"/>
              <a:ext cx="4829849" cy="4458322"/>
            </a:xfrm>
            <a:prstGeom prst="rect">
              <a:avLst/>
            </a:prstGeom>
          </p:spPr>
        </p:pic>
        <p:sp>
          <p:nvSpPr>
            <p:cNvPr id="20" name="Rectangle 19">
              <a:extLst>
                <a:ext uri="{FF2B5EF4-FFF2-40B4-BE49-F238E27FC236}">
                  <a16:creationId xmlns:a16="http://schemas.microsoft.com/office/drawing/2014/main" id="{27520AF6-963F-C500-8F14-AB25330DE5F7}"/>
                </a:ext>
              </a:extLst>
            </p:cNvPr>
            <p:cNvSpPr/>
            <p:nvPr/>
          </p:nvSpPr>
          <p:spPr>
            <a:xfrm>
              <a:off x="9515475" y="3524250"/>
              <a:ext cx="276225" cy="3810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H"/>
            </a:p>
          </p:txBody>
        </p:sp>
      </p:grpSp>
      <p:sp>
        <p:nvSpPr>
          <p:cNvPr id="21" name="Organigramme : Connecteur 20">
            <a:extLst>
              <a:ext uri="{FF2B5EF4-FFF2-40B4-BE49-F238E27FC236}">
                <a16:creationId xmlns:a16="http://schemas.microsoft.com/office/drawing/2014/main" id="{B59DA00B-EE1C-1EAA-1924-E58277AF38EB}"/>
              </a:ext>
            </a:extLst>
          </p:cNvPr>
          <p:cNvSpPr/>
          <p:nvPr/>
        </p:nvSpPr>
        <p:spPr>
          <a:xfrm>
            <a:off x="7541187" y="3511264"/>
            <a:ext cx="1412293" cy="1373993"/>
          </a:xfrm>
          <a:prstGeom prst="flowChartConnector">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CH"/>
          </a:p>
        </p:txBody>
      </p:sp>
      <p:sp>
        <p:nvSpPr>
          <p:cNvPr id="22" name="Organigramme : Connecteur 21">
            <a:extLst>
              <a:ext uri="{FF2B5EF4-FFF2-40B4-BE49-F238E27FC236}">
                <a16:creationId xmlns:a16="http://schemas.microsoft.com/office/drawing/2014/main" id="{0D3A0F80-B1D3-D42B-6C31-192F3C486DB3}"/>
              </a:ext>
            </a:extLst>
          </p:cNvPr>
          <p:cNvSpPr/>
          <p:nvPr/>
        </p:nvSpPr>
        <p:spPr>
          <a:xfrm>
            <a:off x="9135235" y="4636678"/>
            <a:ext cx="1412293" cy="1373993"/>
          </a:xfrm>
          <a:prstGeom prst="flowChartConnector">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CH"/>
          </a:p>
        </p:txBody>
      </p:sp>
      <p:sp>
        <p:nvSpPr>
          <p:cNvPr id="24" name="Organigramme : Connecteur 23">
            <a:extLst>
              <a:ext uri="{FF2B5EF4-FFF2-40B4-BE49-F238E27FC236}">
                <a16:creationId xmlns:a16="http://schemas.microsoft.com/office/drawing/2014/main" id="{6F5A9F1E-E23D-D242-5F46-0DF0DE1672EB}"/>
              </a:ext>
            </a:extLst>
          </p:cNvPr>
          <p:cNvSpPr/>
          <p:nvPr/>
        </p:nvSpPr>
        <p:spPr>
          <a:xfrm>
            <a:off x="10116456" y="1683904"/>
            <a:ext cx="1412293" cy="1373993"/>
          </a:xfrm>
          <a:prstGeom prst="flowChartConnector">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CH"/>
          </a:p>
        </p:txBody>
      </p:sp>
      <p:sp>
        <p:nvSpPr>
          <p:cNvPr id="25" name="Organigramme : Connecteur 24">
            <a:extLst>
              <a:ext uri="{FF2B5EF4-FFF2-40B4-BE49-F238E27FC236}">
                <a16:creationId xmlns:a16="http://schemas.microsoft.com/office/drawing/2014/main" id="{FF1EDE19-9BAD-DDD5-D881-125FB9B0C965}"/>
              </a:ext>
            </a:extLst>
          </p:cNvPr>
          <p:cNvSpPr/>
          <p:nvPr/>
        </p:nvSpPr>
        <p:spPr>
          <a:xfrm>
            <a:off x="10729283" y="3511264"/>
            <a:ext cx="1412293" cy="1373993"/>
          </a:xfrm>
          <a:prstGeom prst="flowChartConnector">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CH"/>
          </a:p>
        </p:txBody>
      </p:sp>
      <p:sp>
        <p:nvSpPr>
          <p:cNvPr id="27" name="Corde 26">
            <a:extLst>
              <a:ext uri="{FF2B5EF4-FFF2-40B4-BE49-F238E27FC236}">
                <a16:creationId xmlns:a16="http://schemas.microsoft.com/office/drawing/2014/main" id="{80B9E973-BEE9-4D16-D8CA-3A3862D434E1}"/>
              </a:ext>
            </a:extLst>
          </p:cNvPr>
          <p:cNvSpPr/>
          <p:nvPr/>
        </p:nvSpPr>
        <p:spPr>
          <a:xfrm rot="12425363">
            <a:off x="8209748" y="1696964"/>
            <a:ext cx="1399222" cy="1240211"/>
          </a:xfrm>
          <a:prstGeom prst="chord">
            <a:avLst>
              <a:gd name="adj1" fmla="val 930468"/>
              <a:gd name="adj2" fmla="val 12426433"/>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CH"/>
          </a:p>
        </p:txBody>
      </p:sp>
      <p:sp>
        <p:nvSpPr>
          <p:cNvPr id="28" name="Corde 27">
            <a:extLst>
              <a:ext uri="{FF2B5EF4-FFF2-40B4-BE49-F238E27FC236}">
                <a16:creationId xmlns:a16="http://schemas.microsoft.com/office/drawing/2014/main" id="{042F0B82-7863-1DAD-B955-F831A46EF702}"/>
              </a:ext>
            </a:extLst>
          </p:cNvPr>
          <p:cNvSpPr/>
          <p:nvPr/>
        </p:nvSpPr>
        <p:spPr>
          <a:xfrm rot="1553623">
            <a:off x="8115194" y="1773024"/>
            <a:ext cx="1430436" cy="1292939"/>
          </a:xfrm>
          <a:prstGeom prst="chord">
            <a:avLst>
              <a:gd name="adj1" fmla="val 1019037"/>
              <a:gd name="adj2" fmla="val 12391761"/>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CH"/>
          </a:p>
        </p:txBody>
      </p:sp>
    </p:spTree>
    <p:extLst>
      <p:ext uri="{BB962C8B-B14F-4D97-AF65-F5344CB8AC3E}">
        <p14:creationId xmlns:p14="http://schemas.microsoft.com/office/powerpoint/2010/main" val="976546588"/>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e 17">
            <a:extLst>
              <a:ext uri="{FF2B5EF4-FFF2-40B4-BE49-F238E27FC236}">
                <a16:creationId xmlns:a16="http://schemas.microsoft.com/office/drawing/2014/main" id="{72793146-DCDD-52A6-658D-88A49AF81CD0}"/>
              </a:ext>
            </a:extLst>
          </p:cNvPr>
          <p:cNvGrpSpPr/>
          <p:nvPr/>
        </p:nvGrpSpPr>
        <p:grpSpPr>
          <a:xfrm>
            <a:off x="7222082" y="1596252"/>
            <a:ext cx="4969918" cy="4468816"/>
            <a:chOff x="7175719" y="2285811"/>
            <a:chExt cx="4829849" cy="4458322"/>
          </a:xfrm>
        </p:grpSpPr>
        <p:pic>
          <p:nvPicPr>
            <p:cNvPr id="19" name="Image 18">
              <a:extLst>
                <a:ext uri="{FF2B5EF4-FFF2-40B4-BE49-F238E27FC236}">
                  <a16:creationId xmlns:a16="http://schemas.microsoft.com/office/drawing/2014/main" id="{D74E7637-4B62-D857-1D83-9AF2C7E511CB}"/>
                </a:ext>
              </a:extLst>
            </p:cNvPr>
            <p:cNvPicPr>
              <a:picLocks noChangeAspect="1"/>
            </p:cNvPicPr>
            <p:nvPr/>
          </p:nvPicPr>
          <p:blipFill>
            <a:blip r:embed="rId6"/>
            <a:stretch>
              <a:fillRect/>
            </a:stretch>
          </p:blipFill>
          <p:spPr>
            <a:xfrm>
              <a:off x="7175719" y="2285811"/>
              <a:ext cx="4829849" cy="4458322"/>
            </a:xfrm>
            <a:prstGeom prst="rect">
              <a:avLst/>
            </a:prstGeom>
          </p:spPr>
        </p:pic>
        <p:sp>
          <p:nvSpPr>
            <p:cNvPr id="20" name="Rectangle 19">
              <a:extLst>
                <a:ext uri="{FF2B5EF4-FFF2-40B4-BE49-F238E27FC236}">
                  <a16:creationId xmlns:a16="http://schemas.microsoft.com/office/drawing/2014/main" id="{27520AF6-963F-C500-8F14-AB25330DE5F7}"/>
                </a:ext>
              </a:extLst>
            </p:cNvPr>
            <p:cNvSpPr/>
            <p:nvPr/>
          </p:nvSpPr>
          <p:spPr>
            <a:xfrm>
              <a:off x="9515475" y="3524250"/>
              <a:ext cx="276225" cy="3810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H"/>
            </a:p>
          </p:txBody>
        </p:sp>
      </p:grpSp>
      <p:sp>
        <p:nvSpPr>
          <p:cNvPr id="4" name="Espace réservé du texte 3"/>
          <p:cNvSpPr>
            <a:spLocks noGrp="1"/>
          </p:cNvSpPr>
          <p:nvPr>
            <p:ph type="body" sz="quarter" idx="12"/>
            <p:custDataLst>
              <p:tags r:id="rId1"/>
            </p:custDataLst>
          </p:nvPr>
        </p:nvSpPr>
        <p:spPr/>
        <p:txBody>
          <a:bodyPr/>
          <a:lstStyle/>
          <a:p>
            <a:r>
              <a:rPr lang="fr-FR" dirty="0"/>
              <a:t>C</a:t>
            </a:r>
            <a:r>
              <a:rPr lang="fr-CH" dirty="0" err="1"/>
              <a:t>yber</a:t>
            </a:r>
            <a:r>
              <a:rPr lang="fr-CH" dirty="0"/>
              <a:t> résilience</a:t>
            </a:r>
          </a:p>
        </p:txBody>
      </p:sp>
      <p:sp>
        <p:nvSpPr>
          <p:cNvPr id="11" name="Espace réservé du contenu 2"/>
          <p:cNvSpPr txBox="1">
            <a:spLocks/>
          </p:cNvSpPr>
          <p:nvPr>
            <p:custDataLst>
              <p:tags r:id="rId2"/>
            </p:custDataLst>
          </p:nvPr>
        </p:nvSpPr>
        <p:spPr>
          <a:xfrm>
            <a:off x="643801" y="1650078"/>
            <a:ext cx="6380453" cy="49336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sz="1400" dirty="0">
              <a:latin typeface="+mj-lt"/>
            </a:endParaRPr>
          </a:p>
        </p:txBody>
      </p:sp>
      <p:sp>
        <p:nvSpPr>
          <p:cNvPr id="7" name="Espace réservé du contenu 2"/>
          <p:cNvSpPr txBox="1">
            <a:spLocks/>
          </p:cNvSpPr>
          <p:nvPr>
            <p:custDataLst>
              <p:tags r:id="rId3"/>
            </p:custDataLst>
          </p:nvPr>
        </p:nvSpPr>
        <p:spPr>
          <a:xfrm>
            <a:off x="393262" y="1763408"/>
            <a:ext cx="6984283" cy="49336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sz="1600" dirty="0">
              <a:latin typeface="+mj-lt"/>
            </a:endParaRPr>
          </a:p>
        </p:txBody>
      </p:sp>
      <p:sp>
        <p:nvSpPr>
          <p:cNvPr id="5" name="ZoneTexte 4">
            <a:extLst>
              <a:ext uri="{FF2B5EF4-FFF2-40B4-BE49-F238E27FC236}">
                <a16:creationId xmlns:a16="http://schemas.microsoft.com/office/drawing/2014/main" id="{07C4E91B-93F8-727D-42FE-EAE7C2DA3CA0}"/>
              </a:ext>
            </a:extLst>
          </p:cNvPr>
          <p:cNvSpPr txBox="1"/>
          <p:nvPr/>
        </p:nvSpPr>
        <p:spPr>
          <a:xfrm>
            <a:off x="167382" y="1406039"/>
            <a:ext cx="6856871" cy="3378104"/>
          </a:xfrm>
          <a:prstGeom prst="rect">
            <a:avLst/>
          </a:prstGeom>
          <a:noFill/>
        </p:spPr>
        <p:txBody>
          <a:bodyPr wrap="square">
            <a:spAutoFit/>
          </a:bodyPr>
          <a:lstStyle/>
          <a:p>
            <a:r>
              <a:rPr lang="fr-CH" sz="2400" dirty="0"/>
              <a:t>La vraie force n’est pas d’éviter la chute, mais de se relever vite</a:t>
            </a:r>
          </a:p>
          <a:p>
            <a:endParaRPr lang="fr-CH" sz="2400" dirty="0">
              <a:latin typeface="+mj-lt"/>
              <a:cs typeface="Times New Roman" panose="02020603050405020304" pitchFamily="18" charset="0"/>
            </a:endParaRPr>
          </a:p>
          <a:p>
            <a:endParaRPr lang="fr-CH" sz="2400" dirty="0">
              <a:latin typeface="+mj-lt"/>
              <a:cs typeface="Times New Roman" panose="02020603050405020304" pitchFamily="18" charset="0"/>
            </a:endParaRPr>
          </a:p>
          <a:p>
            <a:pPr marL="285750" marR="0" lvl="0" indent="-285750" fontAlgn="base">
              <a:lnSpc>
                <a:spcPct val="150000"/>
              </a:lnSpc>
              <a:spcBef>
                <a:spcPct val="0"/>
              </a:spcBef>
              <a:spcAft>
                <a:spcPct val="0"/>
              </a:spcAft>
              <a:buClrTx/>
              <a:buSzTx/>
              <a:buFont typeface="Arial" panose="020B0604020202020204" pitchFamily="34" charset="0"/>
              <a:buChar char="•"/>
              <a:tabLst/>
            </a:pPr>
            <a:r>
              <a:rPr lang="fr-FR" altLang="fr-FR" sz="1600" dirty="0"/>
              <a:t>La cyber résilience vise </a:t>
            </a:r>
            <a:r>
              <a:rPr lang="fr-FR" altLang="fr-FR" sz="1600" b="1" dirty="0"/>
              <a:t>assurer la continuité</a:t>
            </a:r>
            <a:r>
              <a:rPr lang="fr-FR" altLang="fr-FR" sz="1600" dirty="0"/>
              <a:t> des activités malgré un évènement</a:t>
            </a:r>
          </a:p>
          <a:p>
            <a:pPr marL="285750" marR="0" lvl="0" indent="-285750" fontAlgn="base">
              <a:lnSpc>
                <a:spcPct val="150000"/>
              </a:lnSpc>
              <a:spcBef>
                <a:spcPct val="0"/>
              </a:spcBef>
              <a:spcAft>
                <a:spcPct val="0"/>
              </a:spcAft>
              <a:buClrTx/>
              <a:buSzTx/>
              <a:buFont typeface="Arial" panose="020B0604020202020204" pitchFamily="34" charset="0"/>
              <a:buChar char="•"/>
              <a:tabLst/>
            </a:pPr>
            <a:r>
              <a:rPr lang="fr-FR" altLang="fr-FR" sz="1600" dirty="0"/>
              <a:t>Approche centrée sur </a:t>
            </a:r>
            <a:r>
              <a:rPr lang="fr-FR" altLang="fr-FR" sz="1600" b="1" dirty="0"/>
              <a:t>la préparation, la réaction et la reconstruction</a:t>
            </a:r>
            <a:endParaRPr lang="fr-FR" altLang="fr-FR" sz="1600" dirty="0"/>
          </a:p>
          <a:p>
            <a:pPr marL="285750" marR="0" lvl="0" indent="-285750" fontAlgn="base">
              <a:lnSpc>
                <a:spcPct val="150000"/>
              </a:lnSpc>
              <a:spcBef>
                <a:spcPct val="0"/>
              </a:spcBef>
              <a:spcAft>
                <a:spcPct val="0"/>
              </a:spcAft>
              <a:buClrTx/>
              <a:buSzTx/>
              <a:buFont typeface="Arial" panose="020B0604020202020204" pitchFamily="34" charset="0"/>
              <a:buChar char="•"/>
              <a:tabLst/>
            </a:pPr>
            <a:r>
              <a:rPr lang="fr-CH" sz="1600" dirty="0"/>
              <a:t>Inclut la gestion de crise et les différents plans de réponse </a:t>
            </a:r>
          </a:p>
          <a:p>
            <a:pPr marL="285750" marR="0" lvl="0" indent="-285750" fontAlgn="base">
              <a:lnSpc>
                <a:spcPct val="150000"/>
              </a:lnSpc>
              <a:spcBef>
                <a:spcPct val="0"/>
              </a:spcBef>
              <a:spcAft>
                <a:spcPct val="0"/>
              </a:spcAft>
              <a:buClrTx/>
              <a:buSzTx/>
              <a:buFont typeface="Arial" panose="020B0604020202020204" pitchFamily="34" charset="0"/>
              <a:buChar char="•"/>
              <a:tabLst/>
            </a:pPr>
            <a:r>
              <a:rPr lang="fr-CH" sz="1600" dirty="0"/>
              <a:t>Développer une culture interne</a:t>
            </a:r>
          </a:p>
        </p:txBody>
      </p:sp>
      <p:sp>
        <p:nvSpPr>
          <p:cNvPr id="15" name="Flèche : droite 14">
            <a:extLst>
              <a:ext uri="{FF2B5EF4-FFF2-40B4-BE49-F238E27FC236}">
                <a16:creationId xmlns:a16="http://schemas.microsoft.com/office/drawing/2014/main" id="{414AC807-01F1-AB3F-8445-FA945F718A3B}"/>
              </a:ext>
            </a:extLst>
          </p:cNvPr>
          <p:cNvSpPr/>
          <p:nvPr/>
        </p:nvSpPr>
        <p:spPr>
          <a:xfrm>
            <a:off x="563419" y="5877800"/>
            <a:ext cx="1385068" cy="46421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7" name="ZoneTexte 16">
            <a:extLst>
              <a:ext uri="{FF2B5EF4-FFF2-40B4-BE49-F238E27FC236}">
                <a16:creationId xmlns:a16="http://schemas.microsoft.com/office/drawing/2014/main" id="{9EABCE00-3943-E133-1E87-6DEFC6DAF853}"/>
              </a:ext>
            </a:extLst>
          </p:cNvPr>
          <p:cNvSpPr txBox="1"/>
          <p:nvPr/>
        </p:nvSpPr>
        <p:spPr>
          <a:xfrm>
            <a:off x="2028869" y="5904468"/>
            <a:ext cx="6119090" cy="646331"/>
          </a:xfrm>
          <a:prstGeom prst="rect">
            <a:avLst/>
          </a:prstGeom>
          <a:noFill/>
        </p:spPr>
        <p:txBody>
          <a:bodyPr wrap="square">
            <a:spAutoFit/>
          </a:bodyPr>
          <a:lstStyle/>
          <a:p>
            <a:r>
              <a:rPr lang="fr-CH" b="1" dirty="0">
                <a:effectLst/>
              </a:rPr>
              <a:t>limiter l’impact</a:t>
            </a:r>
            <a:r>
              <a:rPr lang="fr-CH" dirty="0"/>
              <a:t> et revenir rapidement à un fonctionnement normal</a:t>
            </a:r>
          </a:p>
        </p:txBody>
      </p:sp>
      <p:sp>
        <p:nvSpPr>
          <p:cNvPr id="21" name="Organigramme : Connecteur 20">
            <a:extLst>
              <a:ext uri="{FF2B5EF4-FFF2-40B4-BE49-F238E27FC236}">
                <a16:creationId xmlns:a16="http://schemas.microsoft.com/office/drawing/2014/main" id="{B59DA00B-EE1C-1EAA-1924-E58277AF38EB}"/>
              </a:ext>
            </a:extLst>
          </p:cNvPr>
          <p:cNvSpPr/>
          <p:nvPr/>
        </p:nvSpPr>
        <p:spPr>
          <a:xfrm>
            <a:off x="9120063" y="4639025"/>
            <a:ext cx="1412293" cy="1373993"/>
          </a:xfrm>
          <a:prstGeom prst="flowChartConnector">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CH"/>
          </a:p>
        </p:txBody>
      </p:sp>
      <p:sp>
        <p:nvSpPr>
          <p:cNvPr id="22" name="Organigramme : Connecteur 21">
            <a:extLst>
              <a:ext uri="{FF2B5EF4-FFF2-40B4-BE49-F238E27FC236}">
                <a16:creationId xmlns:a16="http://schemas.microsoft.com/office/drawing/2014/main" id="{0D3A0F80-B1D3-D42B-6C31-192F3C486DB3}"/>
              </a:ext>
            </a:extLst>
          </p:cNvPr>
          <p:cNvSpPr/>
          <p:nvPr/>
        </p:nvSpPr>
        <p:spPr>
          <a:xfrm>
            <a:off x="7529955" y="3524158"/>
            <a:ext cx="1412293" cy="1373993"/>
          </a:xfrm>
          <a:prstGeom prst="flowChartConnector">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CH"/>
          </a:p>
        </p:txBody>
      </p:sp>
      <p:sp>
        <p:nvSpPr>
          <p:cNvPr id="2" name="Organigramme : Connecteur 1">
            <a:extLst>
              <a:ext uri="{FF2B5EF4-FFF2-40B4-BE49-F238E27FC236}">
                <a16:creationId xmlns:a16="http://schemas.microsoft.com/office/drawing/2014/main" id="{C33FD1C6-D422-51B5-F1D5-F5344919DA01}"/>
              </a:ext>
            </a:extLst>
          </p:cNvPr>
          <p:cNvSpPr/>
          <p:nvPr/>
        </p:nvSpPr>
        <p:spPr>
          <a:xfrm>
            <a:off x="8138806" y="1694451"/>
            <a:ext cx="1412293" cy="1373993"/>
          </a:xfrm>
          <a:prstGeom prst="flowChartConnector">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CH"/>
          </a:p>
        </p:txBody>
      </p:sp>
      <p:sp>
        <p:nvSpPr>
          <p:cNvPr id="3" name="Organigramme : Connecteur 2">
            <a:extLst>
              <a:ext uri="{FF2B5EF4-FFF2-40B4-BE49-F238E27FC236}">
                <a16:creationId xmlns:a16="http://schemas.microsoft.com/office/drawing/2014/main" id="{513DAC79-8791-4500-CA87-32CBAD88CAF4}"/>
              </a:ext>
            </a:extLst>
          </p:cNvPr>
          <p:cNvSpPr/>
          <p:nvPr/>
        </p:nvSpPr>
        <p:spPr>
          <a:xfrm>
            <a:off x="10106677" y="1689370"/>
            <a:ext cx="1412293" cy="1373993"/>
          </a:xfrm>
          <a:prstGeom prst="flowChartConnector">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CH"/>
          </a:p>
        </p:txBody>
      </p:sp>
      <p:sp>
        <p:nvSpPr>
          <p:cNvPr id="6" name="Organigramme : Connecteur 5">
            <a:extLst>
              <a:ext uri="{FF2B5EF4-FFF2-40B4-BE49-F238E27FC236}">
                <a16:creationId xmlns:a16="http://schemas.microsoft.com/office/drawing/2014/main" id="{FEF65B5B-034D-0D5B-0760-660ED1DBEB5A}"/>
              </a:ext>
            </a:extLst>
          </p:cNvPr>
          <p:cNvSpPr/>
          <p:nvPr/>
        </p:nvSpPr>
        <p:spPr>
          <a:xfrm>
            <a:off x="10725708" y="3518171"/>
            <a:ext cx="1412293" cy="1373993"/>
          </a:xfrm>
          <a:prstGeom prst="flowChartConnector">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CH"/>
          </a:p>
        </p:txBody>
      </p:sp>
    </p:spTree>
    <p:extLst>
      <p:ext uri="{BB962C8B-B14F-4D97-AF65-F5344CB8AC3E}">
        <p14:creationId xmlns:p14="http://schemas.microsoft.com/office/powerpoint/2010/main" val="1379423449"/>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2"/>
            <p:custDataLst>
              <p:tags r:id="rId1"/>
            </p:custDataLst>
          </p:nvPr>
        </p:nvSpPr>
        <p:spPr/>
        <p:txBody>
          <a:bodyPr/>
          <a:lstStyle/>
          <a:p>
            <a:r>
              <a:rPr lang="fr-FR" dirty="0"/>
              <a:t>C</a:t>
            </a:r>
            <a:r>
              <a:rPr lang="fr-CH" dirty="0" err="1"/>
              <a:t>yberrésilience</a:t>
            </a:r>
            <a:r>
              <a:rPr lang="fr-CH" dirty="0"/>
              <a:t> &amp; cybersécurité</a:t>
            </a:r>
          </a:p>
        </p:txBody>
      </p:sp>
      <p:sp>
        <p:nvSpPr>
          <p:cNvPr id="11" name="Espace réservé du contenu 2"/>
          <p:cNvSpPr txBox="1">
            <a:spLocks/>
          </p:cNvSpPr>
          <p:nvPr>
            <p:custDataLst>
              <p:tags r:id="rId2"/>
            </p:custDataLst>
          </p:nvPr>
        </p:nvSpPr>
        <p:spPr>
          <a:xfrm>
            <a:off x="643801" y="1650078"/>
            <a:ext cx="6380453" cy="49336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sz="1400" dirty="0">
              <a:latin typeface="+mj-lt"/>
            </a:endParaRPr>
          </a:p>
        </p:txBody>
      </p:sp>
      <p:sp>
        <p:nvSpPr>
          <p:cNvPr id="7" name="Espace réservé du contenu 2"/>
          <p:cNvSpPr txBox="1">
            <a:spLocks/>
          </p:cNvSpPr>
          <p:nvPr>
            <p:custDataLst>
              <p:tags r:id="rId3"/>
            </p:custDataLst>
          </p:nvPr>
        </p:nvSpPr>
        <p:spPr>
          <a:xfrm>
            <a:off x="393262" y="1763408"/>
            <a:ext cx="6984283" cy="49336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sz="1600" dirty="0">
              <a:latin typeface="+mj-lt"/>
            </a:endParaRPr>
          </a:p>
        </p:txBody>
      </p:sp>
      <p:sp>
        <p:nvSpPr>
          <p:cNvPr id="5" name="ZoneTexte 4">
            <a:extLst>
              <a:ext uri="{FF2B5EF4-FFF2-40B4-BE49-F238E27FC236}">
                <a16:creationId xmlns:a16="http://schemas.microsoft.com/office/drawing/2014/main" id="{07C4E91B-93F8-727D-42FE-EAE7C2DA3CA0}"/>
              </a:ext>
            </a:extLst>
          </p:cNvPr>
          <p:cNvSpPr txBox="1"/>
          <p:nvPr/>
        </p:nvSpPr>
        <p:spPr>
          <a:xfrm>
            <a:off x="167383" y="1406039"/>
            <a:ext cx="6573326" cy="3170099"/>
          </a:xfrm>
          <a:prstGeom prst="rect">
            <a:avLst/>
          </a:prstGeom>
          <a:noFill/>
        </p:spPr>
        <p:txBody>
          <a:bodyPr wrap="square">
            <a:spAutoFit/>
          </a:bodyPr>
          <a:lstStyle/>
          <a:p>
            <a:r>
              <a:rPr lang="fr-CH" sz="2400" dirty="0"/>
              <a:t>Protéger, c’est essentiel. Rebondir, c’est vital. Ensemble, ils forment une défense complète</a:t>
            </a:r>
            <a:endParaRPr lang="fr-CH" sz="2400" dirty="0">
              <a:latin typeface="+mj-lt"/>
              <a:cs typeface="Times New Roman" panose="02020603050405020304" pitchFamily="18" charset="0"/>
            </a:endParaRPr>
          </a:p>
          <a:p>
            <a:endParaRPr lang="fr-CH" sz="2400" dirty="0">
              <a:latin typeface="+mj-lt"/>
              <a:cs typeface="Times New Roman" panose="02020603050405020304" pitchFamily="18" charset="0"/>
            </a:endParaRPr>
          </a:p>
          <a:p>
            <a:pPr marL="285750" marR="0" lvl="0" indent="-285750" fontAlgn="base">
              <a:lnSpc>
                <a:spcPct val="150000"/>
              </a:lnSpc>
              <a:spcBef>
                <a:spcPct val="0"/>
              </a:spcBef>
              <a:spcAft>
                <a:spcPct val="0"/>
              </a:spcAft>
              <a:buClrTx/>
              <a:buSzTx/>
              <a:buFont typeface="Arial" panose="020B0604020202020204" pitchFamily="34" charset="0"/>
              <a:buChar char="•"/>
              <a:tabLst/>
            </a:pPr>
            <a:r>
              <a:rPr lang="fr-FR" altLang="fr-FR" sz="1600" b="1" dirty="0"/>
              <a:t>Le risque </a:t>
            </a:r>
            <a:r>
              <a:rPr lang="fr-FR" altLang="fr-FR" sz="1600" dirty="0"/>
              <a:t>c’est </a:t>
            </a:r>
            <a:r>
              <a:rPr lang="fr-FR" altLang="fr-FR" sz="1600" b="1" dirty="0"/>
              <a:t>la probabilité </a:t>
            </a:r>
            <a:r>
              <a:rPr lang="fr-FR" altLang="fr-FR" sz="1600" dirty="0"/>
              <a:t>multiplié par </a:t>
            </a:r>
            <a:r>
              <a:rPr lang="fr-FR" altLang="fr-FR" sz="1600" b="1" dirty="0"/>
              <a:t>l’impact</a:t>
            </a:r>
            <a:r>
              <a:rPr lang="fr-FR" altLang="fr-FR" sz="1600" dirty="0"/>
              <a:t> </a:t>
            </a:r>
          </a:p>
          <a:p>
            <a:pPr marL="285750" marR="0" lvl="0" indent="-285750" fontAlgn="base">
              <a:lnSpc>
                <a:spcPct val="150000"/>
              </a:lnSpc>
              <a:spcBef>
                <a:spcPct val="0"/>
              </a:spcBef>
              <a:spcAft>
                <a:spcPct val="0"/>
              </a:spcAft>
              <a:buClrTx/>
              <a:buSzTx/>
              <a:buFont typeface="Arial" panose="020B0604020202020204" pitchFamily="34" charset="0"/>
              <a:buChar char="•"/>
              <a:tabLst/>
            </a:pPr>
            <a:r>
              <a:rPr lang="fr-FR" altLang="fr-FR" sz="1600" dirty="0"/>
              <a:t>La </a:t>
            </a:r>
            <a:r>
              <a:rPr lang="fr-FR" altLang="fr-FR" sz="1600" b="1" dirty="0"/>
              <a:t>cyber sécurité</a:t>
            </a:r>
            <a:r>
              <a:rPr lang="fr-FR" altLang="fr-FR" sz="1600" dirty="0"/>
              <a:t> agit sur la </a:t>
            </a:r>
            <a:r>
              <a:rPr lang="fr-FR" altLang="fr-FR" sz="1600" b="1" dirty="0"/>
              <a:t>probabilité</a:t>
            </a:r>
            <a:endParaRPr lang="fr-FR" altLang="fr-FR" sz="1600" dirty="0"/>
          </a:p>
          <a:p>
            <a:pPr marL="285750" marR="0" lvl="0" indent="-285750" fontAlgn="base">
              <a:lnSpc>
                <a:spcPct val="150000"/>
              </a:lnSpc>
              <a:spcBef>
                <a:spcPct val="0"/>
              </a:spcBef>
              <a:spcAft>
                <a:spcPct val="0"/>
              </a:spcAft>
              <a:buClrTx/>
              <a:buSzTx/>
              <a:buFont typeface="Arial" panose="020B0604020202020204" pitchFamily="34" charset="0"/>
              <a:buChar char="•"/>
              <a:tabLst/>
            </a:pPr>
            <a:r>
              <a:rPr lang="fr-FR" altLang="fr-FR" sz="1600" dirty="0"/>
              <a:t>La </a:t>
            </a:r>
            <a:r>
              <a:rPr lang="fr-FR" altLang="fr-FR" sz="1600" b="1" dirty="0"/>
              <a:t>cyber résilience </a:t>
            </a:r>
            <a:r>
              <a:rPr lang="fr-FR" altLang="fr-FR" sz="1600" dirty="0"/>
              <a:t>agit sur </a:t>
            </a:r>
            <a:r>
              <a:rPr lang="fr-FR" altLang="fr-FR" sz="1600" b="1" dirty="0"/>
              <a:t>l’impact</a:t>
            </a:r>
          </a:p>
          <a:p>
            <a:pPr marL="285750" marR="0" lvl="0" indent="-285750" fontAlgn="base">
              <a:lnSpc>
                <a:spcPct val="150000"/>
              </a:lnSpc>
              <a:spcBef>
                <a:spcPct val="0"/>
              </a:spcBef>
              <a:spcAft>
                <a:spcPct val="0"/>
              </a:spcAft>
              <a:buClrTx/>
              <a:buSzTx/>
              <a:buFont typeface="Arial" panose="020B0604020202020204" pitchFamily="34" charset="0"/>
              <a:buChar char="•"/>
              <a:tabLst/>
            </a:pPr>
            <a:r>
              <a:rPr lang="fr-FR" altLang="fr-FR" sz="1600" dirty="0"/>
              <a:t>Ensemble, elles permettent une </a:t>
            </a:r>
            <a:r>
              <a:rPr lang="fr-FR" altLang="fr-FR" sz="1600" b="1" dirty="0"/>
              <a:t>gestion</a:t>
            </a:r>
            <a:r>
              <a:rPr lang="fr-FR" altLang="fr-FR" sz="1600" dirty="0"/>
              <a:t> complète </a:t>
            </a:r>
            <a:r>
              <a:rPr lang="fr-FR" altLang="fr-FR" sz="1600" b="1" dirty="0"/>
              <a:t>et équilibrée du risque</a:t>
            </a:r>
          </a:p>
          <a:p>
            <a:pPr marL="0" marR="0" lvl="0" indent="0" algn="l" defTabSz="914400" rtl="0" eaLnBrk="0" fontAlgn="base" latinLnBrk="0" hangingPunct="0">
              <a:lnSpc>
                <a:spcPct val="100000"/>
              </a:lnSpc>
              <a:spcBef>
                <a:spcPct val="0"/>
              </a:spcBef>
              <a:spcAft>
                <a:spcPct val="0"/>
              </a:spcAft>
              <a:buClrTx/>
              <a:buSzTx/>
              <a:buFontTx/>
              <a:buChar char="•"/>
              <a:tabLst/>
            </a:pPr>
            <a:endParaRPr lang="fr-FR" altLang="fr-FR" sz="1600" dirty="0"/>
          </a:p>
          <a:p>
            <a:pPr marL="0" marR="0" lvl="0" indent="0" algn="l" defTabSz="914400" rtl="0" eaLnBrk="0" fontAlgn="base" latinLnBrk="0" hangingPunct="0">
              <a:lnSpc>
                <a:spcPct val="100000"/>
              </a:lnSpc>
              <a:spcBef>
                <a:spcPct val="0"/>
              </a:spcBef>
              <a:spcAft>
                <a:spcPct val="0"/>
              </a:spcAft>
              <a:buClrTx/>
              <a:buSzTx/>
              <a:buFontTx/>
              <a:buChar char="•"/>
              <a:tabLst/>
            </a:pPr>
            <a:endParaRPr lang="fr-FR" altLang="fr-FR" sz="1600" dirty="0"/>
          </a:p>
        </p:txBody>
      </p:sp>
      <p:sp>
        <p:nvSpPr>
          <p:cNvPr id="15" name="Flèche : droite 14">
            <a:extLst>
              <a:ext uri="{FF2B5EF4-FFF2-40B4-BE49-F238E27FC236}">
                <a16:creationId xmlns:a16="http://schemas.microsoft.com/office/drawing/2014/main" id="{414AC807-01F1-AB3F-8445-FA945F718A3B}"/>
              </a:ext>
            </a:extLst>
          </p:cNvPr>
          <p:cNvSpPr/>
          <p:nvPr/>
        </p:nvSpPr>
        <p:spPr>
          <a:xfrm>
            <a:off x="563419" y="5877800"/>
            <a:ext cx="1385068" cy="46421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H"/>
          </a:p>
        </p:txBody>
      </p:sp>
      <p:grpSp>
        <p:nvGrpSpPr>
          <p:cNvPr id="18" name="Groupe 17">
            <a:extLst>
              <a:ext uri="{FF2B5EF4-FFF2-40B4-BE49-F238E27FC236}">
                <a16:creationId xmlns:a16="http://schemas.microsoft.com/office/drawing/2014/main" id="{72793146-DCDD-52A6-658D-88A49AF81CD0}"/>
              </a:ext>
            </a:extLst>
          </p:cNvPr>
          <p:cNvGrpSpPr/>
          <p:nvPr/>
        </p:nvGrpSpPr>
        <p:grpSpPr>
          <a:xfrm>
            <a:off x="7222082" y="1596252"/>
            <a:ext cx="4969918" cy="4468816"/>
            <a:chOff x="7175719" y="2285811"/>
            <a:chExt cx="4829849" cy="4458322"/>
          </a:xfrm>
        </p:grpSpPr>
        <p:pic>
          <p:nvPicPr>
            <p:cNvPr id="19" name="Image 18">
              <a:extLst>
                <a:ext uri="{FF2B5EF4-FFF2-40B4-BE49-F238E27FC236}">
                  <a16:creationId xmlns:a16="http://schemas.microsoft.com/office/drawing/2014/main" id="{D74E7637-4B62-D857-1D83-9AF2C7E511CB}"/>
                </a:ext>
              </a:extLst>
            </p:cNvPr>
            <p:cNvPicPr>
              <a:picLocks noChangeAspect="1"/>
            </p:cNvPicPr>
            <p:nvPr/>
          </p:nvPicPr>
          <p:blipFill>
            <a:blip r:embed="rId6"/>
            <a:stretch>
              <a:fillRect/>
            </a:stretch>
          </p:blipFill>
          <p:spPr>
            <a:xfrm>
              <a:off x="7175719" y="2285811"/>
              <a:ext cx="4829849" cy="4458322"/>
            </a:xfrm>
            <a:prstGeom prst="rect">
              <a:avLst/>
            </a:prstGeom>
          </p:spPr>
        </p:pic>
        <p:sp>
          <p:nvSpPr>
            <p:cNvPr id="20" name="Rectangle 19">
              <a:extLst>
                <a:ext uri="{FF2B5EF4-FFF2-40B4-BE49-F238E27FC236}">
                  <a16:creationId xmlns:a16="http://schemas.microsoft.com/office/drawing/2014/main" id="{27520AF6-963F-C500-8F14-AB25330DE5F7}"/>
                </a:ext>
              </a:extLst>
            </p:cNvPr>
            <p:cNvSpPr/>
            <p:nvPr/>
          </p:nvSpPr>
          <p:spPr>
            <a:xfrm>
              <a:off x="9515475" y="3524250"/>
              <a:ext cx="276225" cy="3810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H"/>
            </a:p>
          </p:txBody>
        </p:sp>
      </p:grpSp>
      <p:sp>
        <p:nvSpPr>
          <p:cNvPr id="2" name="Organigramme : Connecteur 1">
            <a:extLst>
              <a:ext uri="{FF2B5EF4-FFF2-40B4-BE49-F238E27FC236}">
                <a16:creationId xmlns:a16="http://schemas.microsoft.com/office/drawing/2014/main" id="{C33FD1C6-D422-51B5-F1D5-F5344919DA01}"/>
              </a:ext>
            </a:extLst>
          </p:cNvPr>
          <p:cNvSpPr/>
          <p:nvPr/>
        </p:nvSpPr>
        <p:spPr>
          <a:xfrm>
            <a:off x="8138806" y="1694451"/>
            <a:ext cx="1412293" cy="1373993"/>
          </a:xfrm>
          <a:prstGeom prst="flowChartConnector">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CH"/>
          </a:p>
        </p:txBody>
      </p:sp>
      <p:sp>
        <p:nvSpPr>
          <p:cNvPr id="3" name="Organigramme : Connecteur 2">
            <a:extLst>
              <a:ext uri="{FF2B5EF4-FFF2-40B4-BE49-F238E27FC236}">
                <a16:creationId xmlns:a16="http://schemas.microsoft.com/office/drawing/2014/main" id="{513DAC79-8791-4500-CA87-32CBAD88CAF4}"/>
              </a:ext>
            </a:extLst>
          </p:cNvPr>
          <p:cNvSpPr/>
          <p:nvPr/>
        </p:nvSpPr>
        <p:spPr>
          <a:xfrm>
            <a:off x="10106677" y="1689370"/>
            <a:ext cx="1412293" cy="1373993"/>
          </a:xfrm>
          <a:prstGeom prst="flowChartConnector">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CH"/>
          </a:p>
        </p:txBody>
      </p:sp>
      <p:sp>
        <p:nvSpPr>
          <p:cNvPr id="6" name="Organigramme : Connecteur 5">
            <a:extLst>
              <a:ext uri="{FF2B5EF4-FFF2-40B4-BE49-F238E27FC236}">
                <a16:creationId xmlns:a16="http://schemas.microsoft.com/office/drawing/2014/main" id="{FEF65B5B-034D-0D5B-0760-660ED1DBEB5A}"/>
              </a:ext>
            </a:extLst>
          </p:cNvPr>
          <p:cNvSpPr/>
          <p:nvPr/>
        </p:nvSpPr>
        <p:spPr>
          <a:xfrm>
            <a:off x="10725708" y="3518171"/>
            <a:ext cx="1412293" cy="1373993"/>
          </a:xfrm>
          <a:prstGeom prst="flowChartConnector">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CH"/>
          </a:p>
        </p:txBody>
      </p:sp>
      <p:sp>
        <p:nvSpPr>
          <p:cNvPr id="8" name="Organigramme : Connecteur 7">
            <a:extLst>
              <a:ext uri="{FF2B5EF4-FFF2-40B4-BE49-F238E27FC236}">
                <a16:creationId xmlns:a16="http://schemas.microsoft.com/office/drawing/2014/main" id="{C3330F67-35A5-0948-7873-AF72920FCADA}"/>
              </a:ext>
            </a:extLst>
          </p:cNvPr>
          <p:cNvSpPr/>
          <p:nvPr/>
        </p:nvSpPr>
        <p:spPr>
          <a:xfrm>
            <a:off x="7534733" y="3518171"/>
            <a:ext cx="1412293" cy="1373993"/>
          </a:xfrm>
          <a:prstGeom prst="flowChartConnector">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CH"/>
          </a:p>
        </p:txBody>
      </p:sp>
      <p:sp>
        <p:nvSpPr>
          <p:cNvPr id="9" name="Organigramme : Connecteur 8">
            <a:extLst>
              <a:ext uri="{FF2B5EF4-FFF2-40B4-BE49-F238E27FC236}">
                <a16:creationId xmlns:a16="http://schemas.microsoft.com/office/drawing/2014/main" id="{342AEFEF-EADA-D8CC-BF8D-7F536F56021E}"/>
              </a:ext>
            </a:extLst>
          </p:cNvPr>
          <p:cNvSpPr/>
          <p:nvPr/>
        </p:nvSpPr>
        <p:spPr>
          <a:xfrm>
            <a:off x="9130220" y="4635771"/>
            <a:ext cx="1412293" cy="1373993"/>
          </a:xfrm>
          <a:prstGeom prst="flowChartConnector">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CH"/>
          </a:p>
        </p:txBody>
      </p:sp>
      <p:sp>
        <p:nvSpPr>
          <p:cNvPr id="17" name="ZoneTexte 16">
            <a:extLst>
              <a:ext uri="{FF2B5EF4-FFF2-40B4-BE49-F238E27FC236}">
                <a16:creationId xmlns:a16="http://schemas.microsoft.com/office/drawing/2014/main" id="{9EABCE00-3943-E133-1E87-6DEFC6DAF853}"/>
              </a:ext>
            </a:extLst>
          </p:cNvPr>
          <p:cNvSpPr txBox="1"/>
          <p:nvPr/>
        </p:nvSpPr>
        <p:spPr>
          <a:xfrm>
            <a:off x="2028869" y="5792708"/>
            <a:ext cx="6119090" cy="646331"/>
          </a:xfrm>
          <a:prstGeom prst="rect">
            <a:avLst/>
          </a:prstGeom>
          <a:noFill/>
        </p:spPr>
        <p:txBody>
          <a:bodyPr wrap="square">
            <a:spAutoFit/>
          </a:bodyPr>
          <a:lstStyle/>
          <a:p>
            <a:r>
              <a:rPr lang="fr-CH" b="1" dirty="0">
                <a:effectLst/>
              </a:rPr>
              <a:t>On ne peut jamais réduire la probabilité à zéro.</a:t>
            </a:r>
            <a:r>
              <a:rPr lang="fr-CH" dirty="0"/>
              <a:t> </a:t>
            </a:r>
            <a:r>
              <a:rPr lang="fr-CH" b="1" dirty="0">
                <a:effectLst/>
              </a:rPr>
              <a:t>La résilience devient donc indispensable pour maîtriser le risque global.</a:t>
            </a:r>
            <a:endParaRPr lang="fr-CH" dirty="0"/>
          </a:p>
        </p:txBody>
      </p:sp>
    </p:spTree>
    <p:extLst>
      <p:ext uri="{BB962C8B-B14F-4D97-AF65-F5344CB8AC3E}">
        <p14:creationId xmlns:p14="http://schemas.microsoft.com/office/powerpoint/2010/main" val="530597"/>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custDataLst>
              <p:tags r:id="rId1"/>
            </p:custDataLst>
          </p:nvPr>
        </p:nvSpPr>
        <p:spPr>
          <a:xfrm>
            <a:off x="909387" y="1463039"/>
            <a:ext cx="10373225" cy="18673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CH" sz="3200" cap="all" dirty="0">
                <a:latin typeface="Arial Black" panose="020B0A04020102020204" pitchFamily="34" charset="0"/>
              </a:rPr>
              <a:t>KIT Gestion des évènements cyber</a:t>
            </a:r>
          </a:p>
        </p:txBody>
      </p:sp>
      <p:cxnSp>
        <p:nvCxnSpPr>
          <p:cNvPr id="6" name="Connecteur droit 5"/>
          <p:cNvCxnSpPr/>
          <p:nvPr>
            <p:custDataLst>
              <p:tags r:id="rId2"/>
            </p:custDataLst>
          </p:nvPr>
        </p:nvCxnSpPr>
        <p:spPr>
          <a:xfrm flipV="1">
            <a:off x="5771585" y="3494286"/>
            <a:ext cx="648830" cy="1"/>
          </a:xfrm>
          <a:prstGeom prst="line">
            <a:avLst/>
          </a:prstGeom>
          <a:ln w="101600">
            <a:solidFill>
              <a:srgbClr val="FF4651"/>
            </a:solidFill>
          </a:ln>
        </p:spPr>
        <p:style>
          <a:lnRef idx="1">
            <a:schemeClr val="accent1"/>
          </a:lnRef>
          <a:fillRef idx="0">
            <a:schemeClr val="accent1"/>
          </a:fillRef>
          <a:effectRef idx="0">
            <a:schemeClr val="accent1"/>
          </a:effectRef>
          <a:fontRef idx="minor">
            <a:schemeClr val="tx1"/>
          </a:fontRef>
        </p:style>
      </p:cxnSp>
      <p:sp>
        <p:nvSpPr>
          <p:cNvPr id="5" name="Sous-titre 2"/>
          <p:cNvSpPr txBox="1">
            <a:spLocks/>
          </p:cNvSpPr>
          <p:nvPr>
            <p:custDataLst>
              <p:tags r:id="rId3"/>
            </p:custDataLst>
          </p:nvPr>
        </p:nvSpPr>
        <p:spPr>
          <a:xfrm>
            <a:off x="1524000" y="4308359"/>
            <a:ext cx="9144000" cy="7301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r-FR" sz="1800" dirty="0">
                <a:latin typeface="+mj-lt"/>
              </a:rPr>
              <a:t>Comment démarrer</a:t>
            </a:r>
            <a:endParaRPr lang="fr-CH" sz="1800" dirty="0">
              <a:latin typeface="+mj-lt"/>
            </a:endParaRPr>
          </a:p>
        </p:txBody>
      </p:sp>
    </p:spTree>
    <p:extLst>
      <p:ext uri="{BB962C8B-B14F-4D97-AF65-F5344CB8AC3E}">
        <p14:creationId xmlns:p14="http://schemas.microsoft.com/office/powerpoint/2010/main" val="3417340668"/>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2"/>
            <p:custDataLst>
              <p:tags r:id="rId1"/>
            </p:custDataLst>
          </p:nvPr>
        </p:nvSpPr>
        <p:spPr>
          <a:xfrm>
            <a:off x="736599" y="584200"/>
            <a:ext cx="7123545" cy="601663"/>
          </a:xfrm>
        </p:spPr>
        <p:txBody>
          <a:bodyPr/>
          <a:lstStyle/>
          <a:p>
            <a:r>
              <a:rPr lang="fr-FR" sz="1800" cap="all" dirty="0">
                <a:latin typeface="Arial Black" panose="020B0A04020102020204" pitchFamily="34" charset="0"/>
                <a:cs typeface="Calibri Light"/>
              </a:rPr>
              <a:t>Gestion des incidents cyber – </a:t>
            </a:r>
            <a:r>
              <a:rPr lang="fr-FR" dirty="0">
                <a:cs typeface="Calibri Light"/>
              </a:rPr>
              <a:t>contenu et objectifs</a:t>
            </a:r>
            <a:endParaRPr lang="fr-CH" sz="1800" cap="all" dirty="0">
              <a:latin typeface="Arial Black" panose="020B0A04020102020204" pitchFamily="34" charset="0"/>
              <a:cs typeface="Calibri Light"/>
            </a:endParaRPr>
          </a:p>
        </p:txBody>
      </p:sp>
      <p:sp>
        <p:nvSpPr>
          <p:cNvPr id="11" name="Espace réservé du contenu 2"/>
          <p:cNvSpPr txBox="1">
            <a:spLocks/>
          </p:cNvSpPr>
          <p:nvPr>
            <p:custDataLst>
              <p:tags r:id="rId2"/>
            </p:custDataLst>
          </p:nvPr>
        </p:nvSpPr>
        <p:spPr>
          <a:xfrm>
            <a:off x="643801" y="1650078"/>
            <a:ext cx="6380453" cy="49336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sz="1400" dirty="0">
              <a:latin typeface="+mj-lt"/>
            </a:endParaRPr>
          </a:p>
        </p:txBody>
      </p:sp>
      <p:sp>
        <p:nvSpPr>
          <p:cNvPr id="7" name="Espace réservé du contenu 2"/>
          <p:cNvSpPr txBox="1">
            <a:spLocks/>
          </p:cNvSpPr>
          <p:nvPr>
            <p:custDataLst>
              <p:tags r:id="rId3"/>
            </p:custDataLst>
          </p:nvPr>
        </p:nvSpPr>
        <p:spPr>
          <a:xfrm>
            <a:off x="393262" y="1763408"/>
            <a:ext cx="6984283" cy="49336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sz="1600" dirty="0">
              <a:latin typeface="+mj-lt"/>
            </a:endParaRPr>
          </a:p>
        </p:txBody>
      </p:sp>
      <p:sp>
        <p:nvSpPr>
          <p:cNvPr id="3" name="ZoneTexte 2">
            <a:extLst>
              <a:ext uri="{FF2B5EF4-FFF2-40B4-BE49-F238E27FC236}">
                <a16:creationId xmlns:a16="http://schemas.microsoft.com/office/drawing/2014/main" id="{E903D4D5-C9BA-27EC-F7EB-AB17B758EA61}"/>
              </a:ext>
            </a:extLst>
          </p:cNvPr>
          <p:cNvSpPr txBox="1"/>
          <p:nvPr/>
        </p:nvSpPr>
        <p:spPr>
          <a:xfrm>
            <a:off x="393261" y="1366283"/>
            <a:ext cx="7466883" cy="1754326"/>
          </a:xfrm>
          <a:prstGeom prst="rect">
            <a:avLst/>
          </a:prstGeom>
          <a:noFill/>
        </p:spPr>
        <p:txBody>
          <a:bodyPr wrap="square">
            <a:spAutoFit/>
          </a:bodyPr>
          <a:lstStyle/>
          <a:p>
            <a:r>
              <a:rPr lang="fr-FR" sz="2400" dirty="0"/>
              <a:t>Pourquoi disposer d’un plan de réponse à incident cyber ? </a:t>
            </a:r>
            <a:br>
              <a:rPr lang="fr-CH" dirty="0">
                <a:latin typeface="+mj-lt"/>
              </a:rPr>
            </a:br>
            <a:endParaRPr lang="fr-CH" sz="1600" dirty="0"/>
          </a:p>
          <a:p>
            <a:r>
              <a:rPr lang="fr-CH" sz="1600" b="1" dirty="0"/>
              <a:t>Cadre clair de gestion </a:t>
            </a:r>
            <a:br>
              <a:rPr lang="fr-CH" sz="1600" dirty="0"/>
            </a:br>
            <a:r>
              <a:rPr lang="fr-CH" sz="1600" dirty="0"/>
              <a:t>Le document offre les éléments clés permettant d’anticiper, détecter et traiter les évènements cyber de manière efficace à l’aide d’un modèle de plan et d’un guide avec exemples et conseils</a:t>
            </a:r>
          </a:p>
        </p:txBody>
      </p:sp>
      <p:graphicFrame>
        <p:nvGraphicFramePr>
          <p:cNvPr id="6" name="Diagramme 5">
            <a:extLst>
              <a:ext uri="{FF2B5EF4-FFF2-40B4-BE49-F238E27FC236}">
                <a16:creationId xmlns:a16="http://schemas.microsoft.com/office/drawing/2014/main" id="{CBAC46C7-0B95-C748-0B34-1C5C11A663D4}"/>
              </a:ext>
            </a:extLst>
          </p:cNvPr>
          <p:cNvGraphicFramePr/>
          <p:nvPr/>
        </p:nvGraphicFramePr>
        <p:xfrm>
          <a:off x="8612298" y="382189"/>
          <a:ext cx="2403576" cy="60166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2" name="Image 1">
            <a:extLst>
              <a:ext uri="{FF2B5EF4-FFF2-40B4-BE49-F238E27FC236}">
                <a16:creationId xmlns:a16="http://schemas.microsoft.com/office/drawing/2014/main" id="{CC90A4E7-D57D-714D-A150-2951F9B625C6}"/>
              </a:ext>
            </a:extLst>
          </p:cNvPr>
          <p:cNvPicPr>
            <a:picLocks noChangeAspect="1"/>
          </p:cNvPicPr>
          <p:nvPr/>
        </p:nvPicPr>
        <p:blipFill>
          <a:blip r:embed="rId11"/>
          <a:stretch>
            <a:fillRect/>
          </a:stretch>
        </p:blipFill>
        <p:spPr>
          <a:xfrm>
            <a:off x="8129699" y="634763"/>
            <a:ext cx="2626296" cy="371228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Image 4">
            <a:extLst>
              <a:ext uri="{FF2B5EF4-FFF2-40B4-BE49-F238E27FC236}">
                <a16:creationId xmlns:a16="http://schemas.microsoft.com/office/drawing/2014/main" id="{25774AA6-C76C-AA6C-B09A-59D0AFCADE9C}"/>
              </a:ext>
            </a:extLst>
          </p:cNvPr>
          <p:cNvPicPr>
            <a:picLocks noChangeAspect="1"/>
          </p:cNvPicPr>
          <p:nvPr/>
        </p:nvPicPr>
        <p:blipFill>
          <a:blip r:embed="rId12"/>
          <a:stretch>
            <a:fillRect/>
          </a:stretch>
        </p:blipFill>
        <p:spPr>
          <a:xfrm rot="716638">
            <a:off x="9371200" y="2535799"/>
            <a:ext cx="2451556" cy="347133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4" name="ZoneTexte 13">
            <a:extLst>
              <a:ext uri="{FF2B5EF4-FFF2-40B4-BE49-F238E27FC236}">
                <a16:creationId xmlns:a16="http://schemas.microsoft.com/office/drawing/2014/main" id="{201F2D2F-C6E9-06E4-43EE-DA16D8A47843}"/>
              </a:ext>
            </a:extLst>
          </p:cNvPr>
          <p:cNvSpPr txBox="1"/>
          <p:nvPr/>
        </p:nvSpPr>
        <p:spPr>
          <a:xfrm>
            <a:off x="380476" y="3120592"/>
            <a:ext cx="7466883" cy="861774"/>
          </a:xfrm>
          <a:prstGeom prst="rect">
            <a:avLst/>
          </a:prstGeom>
          <a:noFill/>
        </p:spPr>
        <p:txBody>
          <a:bodyPr wrap="square">
            <a:spAutoFit/>
          </a:bodyPr>
          <a:lstStyle/>
          <a:p>
            <a:r>
              <a:rPr lang="fr-CH" sz="1600" b="1" dirty="0"/>
              <a:t>Continuité des services et prestations essentielles</a:t>
            </a:r>
            <a:br>
              <a:rPr lang="fr-CH" sz="1600" dirty="0"/>
            </a:br>
            <a:r>
              <a:rPr lang="fr-CH" sz="1600" dirty="0"/>
              <a:t>Il aide à préparer l’administration communale à élaborer une stratégie de continuité des services et prestations communale identifiées comme essentielles </a:t>
            </a:r>
          </a:p>
        </p:txBody>
      </p:sp>
      <p:sp>
        <p:nvSpPr>
          <p:cNvPr id="15" name="ZoneTexte 14">
            <a:extLst>
              <a:ext uri="{FF2B5EF4-FFF2-40B4-BE49-F238E27FC236}">
                <a16:creationId xmlns:a16="http://schemas.microsoft.com/office/drawing/2014/main" id="{61C15472-783B-8FAB-E3BD-940032CC941B}"/>
              </a:ext>
            </a:extLst>
          </p:cNvPr>
          <p:cNvSpPr txBox="1"/>
          <p:nvPr/>
        </p:nvSpPr>
        <p:spPr>
          <a:xfrm>
            <a:off x="380475" y="4006890"/>
            <a:ext cx="7466883" cy="1077218"/>
          </a:xfrm>
          <a:prstGeom prst="rect">
            <a:avLst/>
          </a:prstGeom>
          <a:noFill/>
        </p:spPr>
        <p:txBody>
          <a:bodyPr wrap="square">
            <a:spAutoFit/>
          </a:bodyPr>
          <a:lstStyle/>
          <a:p>
            <a:r>
              <a:rPr lang="fr-CH" sz="1600" b="1" dirty="0"/>
              <a:t>Rôles et responsabilité spécifiques</a:t>
            </a:r>
            <a:br>
              <a:rPr lang="fr-CH" sz="1600" dirty="0"/>
            </a:br>
            <a:r>
              <a:rPr lang="fr-CH" sz="1600" dirty="0"/>
              <a:t>Il liste les parties prenantes spécifiques aux évènements en lien avec l’informatique communale, identifie les acteurs clés comme le référent à la cybersécurité et propose un processus de gestion de l’incident</a:t>
            </a:r>
          </a:p>
        </p:txBody>
      </p:sp>
      <p:sp>
        <p:nvSpPr>
          <p:cNvPr id="16" name="ZoneTexte 15">
            <a:extLst>
              <a:ext uri="{FF2B5EF4-FFF2-40B4-BE49-F238E27FC236}">
                <a16:creationId xmlns:a16="http://schemas.microsoft.com/office/drawing/2014/main" id="{D6E34B34-A756-7D0F-A521-9D56BD542024}"/>
              </a:ext>
            </a:extLst>
          </p:cNvPr>
          <p:cNvSpPr txBox="1"/>
          <p:nvPr/>
        </p:nvSpPr>
        <p:spPr>
          <a:xfrm>
            <a:off x="380475" y="5170187"/>
            <a:ext cx="7466883" cy="861774"/>
          </a:xfrm>
          <a:prstGeom prst="rect">
            <a:avLst/>
          </a:prstGeom>
          <a:noFill/>
        </p:spPr>
        <p:txBody>
          <a:bodyPr wrap="square">
            <a:spAutoFit/>
          </a:bodyPr>
          <a:lstStyle/>
          <a:p>
            <a:r>
              <a:rPr lang="fr-CH" sz="1600" b="1" dirty="0"/>
              <a:t>Outils et obligations légales </a:t>
            </a:r>
            <a:br>
              <a:rPr lang="fr-CH" sz="1600" dirty="0"/>
            </a:br>
            <a:r>
              <a:rPr lang="fr-CH" sz="1600" dirty="0"/>
              <a:t>Il intègre les obligations légales, comme l’annonce à l’OFCS et des outils annexes comme des check-list ou des modèles de communication interne et à destination des médias</a:t>
            </a:r>
          </a:p>
        </p:txBody>
      </p:sp>
      <p:sp>
        <p:nvSpPr>
          <p:cNvPr id="17" name="ZoneTexte 16">
            <a:extLst>
              <a:ext uri="{FF2B5EF4-FFF2-40B4-BE49-F238E27FC236}">
                <a16:creationId xmlns:a16="http://schemas.microsoft.com/office/drawing/2014/main" id="{131BD946-D3A5-123D-6F34-96DF91D19EE1}"/>
              </a:ext>
            </a:extLst>
          </p:cNvPr>
          <p:cNvSpPr txBox="1"/>
          <p:nvPr/>
        </p:nvSpPr>
        <p:spPr>
          <a:xfrm>
            <a:off x="393261" y="6022718"/>
            <a:ext cx="7466883" cy="584775"/>
          </a:xfrm>
          <a:prstGeom prst="rect">
            <a:avLst/>
          </a:prstGeom>
          <a:noFill/>
        </p:spPr>
        <p:txBody>
          <a:bodyPr wrap="square">
            <a:spAutoFit/>
          </a:bodyPr>
          <a:lstStyle/>
          <a:p>
            <a:r>
              <a:rPr lang="fr-CH" sz="1600" b="1" dirty="0"/>
              <a:t>Première brique</a:t>
            </a:r>
            <a:br>
              <a:rPr lang="fr-CH" sz="1600" dirty="0"/>
            </a:br>
            <a:r>
              <a:rPr lang="fr-CH" sz="1600" dirty="0"/>
              <a:t>Il s’inscrit dans d’autres mesures à venir</a:t>
            </a:r>
          </a:p>
        </p:txBody>
      </p:sp>
    </p:spTree>
    <p:extLst>
      <p:ext uri="{BB962C8B-B14F-4D97-AF65-F5344CB8AC3E}">
        <p14:creationId xmlns:p14="http://schemas.microsoft.com/office/powerpoint/2010/main" val="18322914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14">
                                            <p:txEl>
                                              <p:pRg st="0" end="0"/>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15">
                                            <p:txEl>
                                              <p:pRg st="0" end="0"/>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nodeType="afterEffect">
                                  <p:stCondLst>
                                    <p:cond delay="0"/>
                                  </p:stCondLst>
                                  <p:childTnLst>
                                    <p:set>
                                      <p:cBhvr>
                                        <p:cTn id="18" dur="1" fill="hold">
                                          <p:stCondLst>
                                            <p:cond delay="0"/>
                                          </p:stCondLst>
                                        </p:cTn>
                                        <p:tgtEl>
                                          <p:spTgt spid="16">
                                            <p:txEl>
                                              <p:pRg st="0" end="0"/>
                                            </p:txEl>
                                          </p:spTgt>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nodeType="afterEffect">
                                  <p:stCondLst>
                                    <p:cond delay="0"/>
                                  </p:stCondLst>
                                  <p:childTnLst>
                                    <p:set>
                                      <p:cBhvr>
                                        <p:cTn id="21"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2"/>
            <p:custDataLst>
              <p:tags r:id="rId1"/>
            </p:custDataLst>
          </p:nvPr>
        </p:nvSpPr>
        <p:spPr>
          <a:xfrm>
            <a:off x="736599" y="584200"/>
            <a:ext cx="7123545" cy="601663"/>
          </a:xfrm>
        </p:spPr>
        <p:txBody>
          <a:bodyPr/>
          <a:lstStyle/>
          <a:p>
            <a:r>
              <a:rPr lang="fr-FR" sz="1800" cap="all" dirty="0">
                <a:latin typeface="Arial Black" panose="020B0A04020102020204" pitchFamily="34" charset="0"/>
                <a:cs typeface="Calibri Light"/>
              </a:rPr>
              <a:t>Gestion des incidents cyber – éléments c</a:t>
            </a:r>
            <a:r>
              <a:rPr lang="fr-FR" dirty="0">
                <a:cs typeface="Calibri Light"/>
              </a:rPr>
              <a:t>lés </a:t>
            </a:r>
            <a:endParaRPr lang="fr-CH" sz="1800" cap="all" dirty="0">
              <a:latin typeface="Arial Black" panose="020B0A04020102020204" pitchFamily="34" charset="0"/>
              <a:cs typeface="Calibri Light"/>
            </a:endParaRPr>
          </a:p>
        </p:txBody>
      </p:sp>
      <p:sp>
        <p:nvSpPr>
          <p:cNvPr id="11" name="Espace réservé du contenu 2"/>
          <p:cNvSpPr txBox="1">
            <a:spLocks/>
          </p:cNvSpPr>
          <p:nvPr>
            <p:custDataLst>
              <p:tags r:id="rId2"/>
            </p:custDataLst>
          </p:nvPr>
        </p:nvSpPr>
        <p:spPr>
          <a:xfrm>
            <a:off x="643801" y="1650078"/>
            <a:ext cx="6380453" cy="49336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sz="1400" dirty="0">
              <a:latin typeface="+mj-lt"/>
            </a:endParaRPr>
          </a:p>
        </p:txBody>
      </p:sp>
      <p:sp>
        <p:nvSpPr>
          <p:cNvPr id="7" name="Espace réservé du contenu 2"/>
          <p:cNvSpPr txBox="1">
            <a:spLocks/>
          </p:cNvSpPr>
          <p:nvPr>
            <p:custDataLst>
              <p:tags r:id="rId3"/>
            </p:custDataLst>
          </p:nvPr>
        </p:nvSpPr>
        <p:spPr>
          <a:xfrm>
            <a:off x="393262" y="1763408"/>
            <a:ext cx="6984283" cy="49336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sz="1600" dirty="0">
              <a:latin typeface="+mj-lt"/>
            </a:endParaRPr>
          </a:p>
        </p:txBody>
      </p:sp>
      <p:graphicFrame>
        <p:nvGraphicFramePr>
          <p:cNvPr id="6" name="Diagramme 5">
            <a:extLst>
              <a:ext uri="{FF2B5EF4-FFF2-40B4-BE49-F238E27FC236}">
                <a16:creationId xmlns:a16="http://schemas.microsoft.com/office/drawing/2014/main" id="{CBAC46C7-0B95-C748-0B34-1C5C11A663D4}"/>
              </a:ext>
            </a:extLst>
          </p:cNvPr>
          <p:cNvGraphicFramePr/>
          <p:nvPr/>
        </p:nvGraphicFramePr>
        <p:xfrm>
          <a:off x="8612298" y="382189"/>
          <a:ext cx="2403576" cy="60166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2" name="Image 1">
            <a:extLst>
              <a:ext uri="{FF2B5EF4-FFF2-40B4-BE49-F238E27FC236}">
                <a16:creationId xmlns:a16="http://schemas.microsoft.com/office/drawing/2014/main" id="{CC90A4E7-D57D-714D-A150-2951F9B625C6}"/>
              </a:ext>
            </a:extLst>
          </p:cNvPr>
          <p:cNvPicPr>
            <a:picLocks noChangeAspect="1"/>
          </p:cNvPicPr>
          <p:nvPr/>
        </p:nvPicPr>
        <p:blipFill>
          <a:blip r:embed="rId11"/>
          <a:stretch>
            <a:fillRect/>
          </a:stretch>
        </p:blipFill>
        <p:spPr>
          <a:xfrm>
            <a:off x="8389578" y="1366283"/>
            <a:ext cx="2626296" cy="371228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Image 4">
            <a:extLst>
              <a:ext uri="{FF2B5EF4-FFF2-40B4-BE49-F238E27FC236}">
                <a16:creationId xmlns:a16="http://schemas.microsoft.com/office/drawing/2014/main" id="{25774AA6-C76C-AA6C-B09A-59D0AFCADE9C}"/>
              </a:ext>
            </a:extLst>
          </p:cNvPr>
          <p:cNvPicPr>
            <a:picLocks noChangeAspect="1"/>
          </p:cNvPicPr>
          <p:nvPr/>
        </p:nvPicPr>
        <p:blipFill>
          <a:blip r:embed="rId12"/>
          <a:stretch>
            <a:fillRect/>
          </a:stretch>
        </p:blipFill>
        <p:spPr>
          <a:xfrm rot="716638">
            <a:off x="9407777" y="3170564"/>
            <a:ext cx="2451556" cy="347133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9" name="ZoneTexte 8">
            <a:extLst>
              <a:ext uri="{FF2B5EF4-FFF2-40B4-BE49-F238E27FC236}">
                <a16:creationId xmlns:a16="http://schemas.microsoft.com/office/drawing/2014/main" id="{708F344D-A1EE-6075-3930-793EAFAAF509}"/>
              </a:ext>
            </a:extLst>
          </p:cNvPr>
          <p:cNvSpPr txBox="1"/>
          <p:nvPr/>
        </p:nvSpPr>
        <p:spPr>
          <a:xfrm>
            <a:off x="393261" y="1366283"/>
            <a:ext cx="7466883" cy="4431983"/>
          </a:xfrm>
          <a:prstGeom prst="rect">
            <a:avLst/>
          </a:prstGeom>
          <a:noFill/>
        </p:spPr>
        <p:txBody>
          <a:bodyPr wrap="square">
            <a:spAutoFit/>
          </a:bodyPr>
          <a:lstStyle/>
          <a:p>
            <a:r>
              <a:rPr lang="fr-FR" sz="2400" dirty="0"/>
              <a:t>Organisation et rôle</a:t>
            </a:r>
            <a:br>
              <a:rPr lang="fr-CH" dirty="0">
                <a:latin typeface="+mj-lt"/>
              </a:rPr>
            </a:br>
            <a:endParaRPr lang="fr-CH" dirty="0">
              <a:latin typeface="+mj-lt"/>
            </a:endParaRPr>
          </a:p>
          <a:p>
            <a:r>
              <a:rPr lang="fr-CH" sz="1600" b="1" dirty="0"/>
              <a:t>Référent à la cybersécurité : </a:t>
            </a:r>
            <a:br>
              <a:rPr lang="fr-CH" sz="1600" b="1" dirty="0"/>
            </a:br>
            <a:r>
              <a:rPr lang="fr-CH" sz="1600" dirty="0"/>
              <a:t>il est le point de contact administratif privilégié, il orchestre les démarches en lien avec un incident cyber, il gère les alertes, la formation et l’enregistrement sur les plateformes cantonales et fédérales, il est la source de connaissance</a:t>
            </a:r>
          </a:p>
          <a:p>
            <a:endParaRPr lang="fr-CH" sz="1600" b="1" dirty="0"/>
          </a:p>
          <a:p>
            <a:endParaRPr lang="fr-CH" sz="1600" b="1" dirty="0"/>
          </a:p>
          <a:p>
            <a:r>
              <a:rPr lang="fr-CH" sz="1600" b="1" dirty="0"/>
              <a:t>Intégration des prestataires informatique : </a:t>
            </a:r>
          </a:p>
          <a:p>
            <a:r>
              <a:rPr lang="fr-CH" sz="1600" dirty="0"/>
              <a:t>Ils sont les experts techniques qui doivent participer à la construction du plan et collaborer avec la commune lors ce que cela est nécessaire</a:t>
            </a:r>
            <a:br>
              <a:rPr lang="fr-CH" sz="1600" b="1" dirty="0"/>
            </a:br>
            <a:endParaRPr lang="fr-CH" sz="1600" b="1" dirty="0"/>
          </a:p>
          <a:p>
            <a:endParaRPr lang="fr-CH" sz="1600" b="1" dirty="0"/>
          </a:p>
          <a:p>
            <a:r>
              <a:rPr lang="fr-CH" sz="1600" b="1" dirty="0"/>
              <a:t>OFCS et canton: </a:t>
            </a:r>
          </a:p>
          <a:p>
            <a:r>
              <a:rPr lang="fr-CH" sz="1600" dirty="0"/>
              <a:t>Ils sont parties prenantes et fournissent soutient et accompagnement pour améliorer la résilience des communes au travers de mesures (RCJU) et d’experts techniques en cybersécurité si besoin (OFCS)</a:t>
            </a:r>
          </a:p>
        </p:txBody>
      </p:sp>
    </p:spTree>
    <p:extLst>
      <p:ext uri="{BB962C8B-B14F-4D97-AF65-F5344CB8AC3E}">
        <p14:creationId xmlns:p14="http://schemas.microsoft.com/office/powerpoint/2010/main" val="35782744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9">
                                            <p:txEl>
                                              <p:pRg st="4" end="4"/>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9">
                                            <p:txEl>
                                              <p:pRg st="5" end="5"/>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nodeType="afterEffect">
                                  <p:stCondLst>
                                    <p:cond delay="0"/>
                                  </p:stCondLst>
                                  <p:childTnLst>
                                    <p:set>
                                      <p:cBhvr>
                                        <p:cTn id="18" dur="1" fill="hold">
                                          <p:stCondLst>
                                            <p:cond delay="0"/>
                                          </p:stCondLst>
                                        </p:cTn>
                                        <p:tgtEl>
                                          <p:spTgt spid="9">
                                            <p:txEl>
                                              <p:pRg st="8" end="8"/>
                                            </p:txEl>
                                          </p:spTgt>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nodeType="afterEffect">
                                  <p:stCondLst>
                                    <p:cond delay="0"/>
                                  </p:stCondLst>
                                  <p:childTnLst>
                                    <p:set>
                                      <p:cBhvr>
                                        <p:cTn id="21"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NUM" val="7"/>
</p:tagLst>
</file>

<file path=ppt/tags/tag10.xml><?xml version="1.0" encoding="utf-8"?>
<p:tagLst xmlns:a="http://schemas.openxmlformats.org/drawingml/2006/main" xmlns:r="http://schemas.openxmlformats.org/officeDocument/2006/relationships" xmlns:p="http://schemas.openxmlformats.org/presentationml/2006/main">
  <p:tag name="NUM" val="1"/>
</p:tagLst>
</file>

<file path=ppt/tags/tag11.xml><?xml version="1.0" encoding="utf-8"?>
<p:tagLst xmlns:a="http://schemas.openxmlformats.org/drawingml/2006/main" xmlns:r="http://schemas.openxmlformats.org/officeDocument/2006/relationships" xmlns:p="http://schemas.openxmlformats.org/presentationml/2006/main">
  <p:tag name="NUM" val="5"/>
</p:tagLst>
</file>

<file path=ppt/tags/tag12.xml><?xml version="1.0" encoding="utf-8"?>
<p:tagLst xmlns:a="http://schemas.openxmlformats.org/drawingml/2006/main" xmlns:r="http://schemas.openxmlformats.org/officeDocument/2006/relationships" xmlns:p="http://schemas.openxmlformats.org/presentationml/2006/main">
  <p:tag name="NUM" val="1"/>
</p:tagLst>
</file>

<file path=ppt/tags/tag13.xml><?xml version="1.0" encoding="utf-8"?>
<p:tagLst xmlns:a="http://schemas.openxmlformats.org/drawingml/2006/main" xmlns:r="http://schemas.openxmlformats.org/officeDocument/2006/relationships" xmlns:p="http://schemas.openxmlformats.org/presentationml/2006/main">
  <p:tag name="NUM" val="5"/>
</p:tagLst>
</file>

<file path=ppt/tags/tag14.xml><?xml version="1.0" encoding="utf-8"?>
<p:tagLst xmlns:a="http://schemas.openxmlformats.org/drawingml/2006/main" xmlns:r="http://schemas.openxmlformats.org/officeDocument/2006/relationships" xmlns:p="http://schemas.openxmlformats.org/presentationml/2006/main">
  <p:tag name="NUM" val="5"/>
</p:tagLst>
</file>

<file path=ppt/tags/tag15.xml><?xml version="1.0" encoding="utf-8"?>
<p:tagLst xmlns:a="http://schemas.openxmlformats.org/drawingml/2006/main" xmlns:r="http://schemas.openxmlformats.org/officeDocument/2006/relationships" xmlns:p="http://schemas.openxmlformats.org/presentationml/2006/main">
  <p:tag name="NUM" val="1"/>
</p:tagLst>
</file>

<file path=ppt/tags/tag16.xml><?xml version="1.0" encoding="utf-8"?>
<p:tagLst xmlns:a="http://schemas.openxmlformats.org/drawingml/2006/main" xmlns:r="http://schemas.openxmlformats.org/officeDocument/2006/relationships" xmlns:p="http://schemas.openxmlformats.org/presentationml/2006/main">
  <p:tag name="NUM" val="5"/>
</p:tagLst>
</file>

<file path=ppt/tags/tag17.xml><?xml version="1.0" encoding="utf-8"?>
<p:tagLst xmlns:a="http://schemas.openxmlformats.org/drawingml/2006/main" xmlns:r="http://schemas.openxmlformats.org/officeDocument/2006/relationships" xmlns:p="http://schemas.openxmlformats.org/presentationml/2006/main">
  <p:tag name="NUM" val="5"/>
</p:tagLst>
</file>

<file path=ppt/tags/tag18.xml><?xml version="1.0" encoding="utf-8"?>
<p:tagLst xmlns:a="http://schemas.openxmlformats.org/drawingml/2006/main" xmlns:r="http://schemas.openxmlformats.org/officeDocument/2006/relationships" xmlns:p="http://schemas.openxmlformats.org/presentationml/2006/main">
  <p:tag name="NUM" val="1"/>
</p:tagLst>
</file>

<file path=ppt/tags/tag19.xml><?xml version="1.0" encoding="utf-8"?>
<p:tagLst xmlns:a="http://schemas.openxmlformats.org/drawingml/2006/main" xmlns:r="http://schemas.openxmlformats.org/officeDocument/2006/relationships" xmlns:p="http://schemas.openxmlformats.org/presentationml/2006/main">
  <p:tag name="NUM" val="5"/>
</p:tagLst>
</file>

<file path=ppt/tags/tag2.xml><?xml version="1.0" encoding="utf-8"?>
<p:tagLst xmlns:a="http://schemas.openxmlformats.org/drawingml/2006/main" xmlns:r="http://schemas.openxmlformats.org/officeDocument/2006/relationships" xmlns:p="http://schemas.openxmlformats.org/presentationml/2006/main">
  <p:tag name="NUM" val="1"/>
</p:tagLst>
</file>

<file path=ppt/tags/tag20.xml><?xml version="1.0" encoding="utf-8"?>
<p:tagLst xmlns:a="http://schemas.openxmlformats.org/drawingml/2006/main" xmlns:r="http://schemas.openxmlformats.org/officeDocument/2006/relationships" xmlns:p="http://schemas.openxmlformats.org/presentationml/2006/main">
  <p:tag name="NUM" val="5"/>
</p:tagLst>
</file>

<file path=ppt/tags/tag21.xml><?xml version="1.0" encoding="utf-8"?>
<p:tagLst xmlns:a="http://schemas.openxmlformats.org/drawingml/2006/main" xmlns:r="http://schemas.openxmlformats.org/officeDocument/2006/relationships" xmlns:p="http://schemas.openxmlformats.org/presentationml/2006/main">
  <p:tag name="NUM" val="1"/>
</p:tagLst>
</file>

<file path=ppt/tags/tag22.xml><?xml version="1.0" encoding="utf-8"?>
<p:tagLst xmlns:a="http://schemas.openxmlformats.org/drawingml/2006/main" xmlns:r="http://schemas.openxmlformats.org/officeDocument/2006/relationships" xmlns:p="http://schemas.openxmlformats.org/presentationml/2006/main">
  <p:tag name="NUM" val="4"/>
</p:tagLst>
</file>

<file path=ppt/tags/tag23.xml><?xml version="1.0" encoding="utf-8"?>
<p:tagLst xmlns:a="http://schemas.openxmlformats.org/drawingml/2006/main" xmlns:r="http://schemas.openxmlformats.org/officeDocument/2006/relationships" xmlns:p="http://schemas.openxmlformats.org/presentationml/2006/main">
  <p:tag name="NUM" val="2"/>
</p:tagLst>
</file>

<file path=ppt/tags/tag24.xml><?xml version="1.0" encoding="utf-8"?>
<p:tagLst xmlns:a="http://schemas.openxmlformats.org/drawingml/2006/main" xmlns:r="http://schemas.openxmlformats.org/officeDocument/2006/relationships" xmlns:p="http://schemas.openxmlformats.org/presentationml/2006/main">
  <p:tag name="NUM" val="1"/>
</p:tagLst>
</file>

<file path=ppt/tags/tag25.xml><?xml version="1.0" encoding="utf-8"?>
<p:tagLst xmlns:a="http://schemas.openxmlformats.org/drawingml/2006/main" xmlns:r="http://schemas.openxmlformats.org/officeDocument/2006/relationships" xmlns:p="http://schemas.openxmlformats.org/presentationml/2006/main">
  <p:tag name="NUM" val="5"/>
</p:tagLst>
</file>

<file path=ppt/tags/tag26.xml><?xml version="1.0" encoding="utf-8"?>
<p:tagLst xmlns:a="http://schemas.openxmlformats.org/drawingml/2006/main" xmlns:r="http://schemas.openxmlformats.org/officeDocument/2006/relationships" xmlns:p="http://schemas.openxmlformats.org/presentationml/2006/main">
  <p:tag name="NUM" val="5"/>
</p:tagLst>
</file>

<file path=ppt/tags/tag27.xml><?xml version="1.0" encoding="utf-8"?>
<p:tagLst xmlns:a="http://schemas.openxmlformats.org/drawingml/2006/main" xmlns:r="http://schemas.openxmlformats.org/officeDocument/2006/relationships" xmlns:p="http://schemas.openxmlformats.org/presentationml/2006/main">
  <p:tag name="NUM" val="1"/>
</p:tagLst>
</file>

<file path=ppt/tags/tag28.xml><?xml version="1.0" encoding="utf-8"?>
<p:tagLst xmlns:a="http://schemas.openxmlformats.org/drawingml/2006/main" xmlns:r="http://schemas.openxmlformats.org/officeDocument/2006/relationships" xmlns:p="http://schemas.openxmlformats.org/presentationml/2006/main">
  <p:tag name="NUM" val="5"/>
</p:tagLst>
</file>

<file path=ppt/tags/tag29.xml><?xml version="1.0" encoding="utf-8"?>
<p:tagLst xmlns:a="http://schemas.openxmlformats.org/drawingml/2006/main" xmlns:r="http://schemas.openxmlformats.org/officeDocument/2006/relationships" xmlns:p="http://schemas.openxmlformats.org/presentationml/2006/main">
  <p:tag name="NUM" val="5"/>
</p:tagLst>
</file>

<file path=ppt/tags/tag3.xml><?xml version="1.0" encoding="utf-8"?>
<p:tagLst xmlns:a="http://schemas.openxmlformats.org/drawingml/2006/main" xmlns:r="http://schemas.openxmlformats.org/officeDocument/2006/relationships" xmlns:p="http://schemas.openxmlformats.org/presentationml/2006/main">
  <p:tag name="NUM" val="2"/>
</p:tagLst>
</file>

<file path=ppt/tags/tag30.xml><?xml version="1.0" encoding="utf-8"?>
<p:tagLst xmlns:a="http://schemas.openxmlformats.org/drawingml/2006/main" xmlns:r="http://schemas.openxmlformats.org/officeDocument/2006/relationships" xmlns:p="http://schemas.openxmlformats.org/presentationml/2006/main">
  <p:tag name="NUM" val="2"/>
</p:tagLst>
</file>

<file path=ppt/tags/tag31.xml><?xml version="1.0" encoding="utf-8"?>
<p:tagLst xmlns:a="http://schemas.openxmlformats.org/drawingml/2006/main" xmlns:r="http://schemas.openxmlformats.org/officeDocument/2006/relationships" xmlns:p="http://schemas.openxmlformats.org/presentationml/2006/main">
  <p:tag name="NUM" val="1"/>
</p:tagLst>
</file>

<file path=ppt/tags/tag4.xml><?xml version="1.0" encoding="utf-8"?>
<p:tagLst xmlns:a="http://schemas.openxmlformats.org/drawingml/2006/main" xmlns:r="http://schemas.openxmlformats.org/officeDocument/2006/relationships" xmlns:p="http://schemas.openxmlformats.org/presentationml/2006/main">
  <p:tag name="NUM" val="3"/>
</p:tagLst>
</file>

<file path=ppt/tags/tag5.xml><?xml version="1.0" encoding="utf-8"?>
<p:tagLst xmlns:a="http://schemas.openxmlformats.org/drawingml/2006/main" xmlns:r="http://schemas.openxmlformats.org/officeDocument/2006/relationships" xmlns:p="http://schemas.openxmlformats.org/presentationml/2006/main">
  <p:tag name="NUM" val="4"/>
</p:tagLst>
</file>

<file path=ppt/tags/tag6.xml><?xml version="1.0" encoding="utf-8"?>
<p:tagLst xmlns:a="http://schemas.openxmlformats.org/drawingml/2006/main" xmlns:r="http://schemas.openxmlformats.org/officeDocument/2006/relationships" xmlns:p="http://schemas.openxmlformats.org/presentationml/2006/main">
  <p:tag name="NUM" val="5"/>
</p:tagLst>
</file>

<file path=ppt/tags/tag7.xml><?xml version="1.0" encoding="utf-8"?>
<p:tagLst xmlns:a="http://schemas.openxmlformats.org/drawingml/2006/main" xmlns:r="http://schemas.openxmlformats.org/officeDocument/2006/relationships" xmlns:p="http://schemas.openxmlformats.org/presentationml/2006/main">
  <p:tag name="NUM" val="6"/>
</p:tagLst>
</file>

<file path=ppt/tags/tag8.xml><?xml version="1.0" encoding="utf-8"?>
<p:tagLst xmlns:a="http://schemas.openxmlformats.org/drawingml/2006/main" xmlns:r="http://schemas.openxmlformats.org/officeDocument/2006/relationships" xmlns:p="http://schemas.openxmlformats.org/presentationml/2006/main">
  <p:tag name="NUM" val="7"/>
</p:tagLst>
</file>

<file path=ppt/tags/tag9.xml><?xml version="1.0" encoding="utf-8"?>
<p:tagLst xmlns:a="http://schemas.openxmlformats.org/drawingml/2006/main" xmlns:r="http://schemas.openxmlformats.org/officeDocument/2006/relationships" xmlns:p="http://schemas.openxmlformats.org/presentationml/2006/main">
  <p:tag name="NUM" val="1"/>
</p:tagLst>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7515E11B8D96741A2529D6F2A224D64" ma:contentTypeVersion="2" ma:contentTypeDescription="Crée un document." ma:contentTypeScope="" ma:versionID="8003a15420704add67b105bba9d03a0a">
  <xsd:schema xmlns:xsd="http://www.w3.org/2001/XMLSchema" xmlns:xs="http://www.w3.org/2001/XMLSchema" xmlns:p="http://schemas.microsoft.com/office/2006/metadata/properties" xmlns:ns2="988841fc-18b4-4d01-aad0-b85dc96a22ab" targetNamespace="http://schemas.microsoft.com/office/2006/metadata/properties" ma:root="true" ma:fieldsID="445f033abbd33fe515b6a36ae0ab463d" ns2:_="">
    <xsd:import namespace="988841fc-18b4-4d01-aad0-b85dc96a22a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88841fc-18b4-4d01-aad0-b85dc96a22ab"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537A6A8-B55D-4DFE-BE5B-714903DAF90B}">
  <ds:schemaRefs>
    <ds:schemaRef ds:uri="http://schemas.microsoft.com/sharepoint/v3/contenttype/forms"/>
  </ds:schemaRefs>
</ds:datastoreItem>
</file>

<file path=customXml/itemProps2.xml><?xml version="1.0" encoding="utf-8"?>
<ds:datastoreItem xmlns:ds="http://schemas.openxmlformats.org/officeDocument/2006/customXml" ds:itemID="{DBBF2AE7-3475-4AAB-9F72-DB7BE349DB4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88841fc-18b4-4d01-aad0-b85dc96a2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A35ADCE-E30E-4CF5-AF93-F1BBE2B968EC}">
  <ds:schemaRef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988841fc-18b4-4d01-aad0-b85dc96a22ab"/>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7587</TotalTime>
  <Words>646</Words>
  <Application>Microsoft Office PowerPoint</Application>
  <PresentationFormat>Grand écran</PresentationFormat>
  <Paragraphs>77</Paragraphs>
  <Slides>10</Slides>
  <Notes>10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10</vt:i4>
      </vt:variant>
    </vt:vector>
  </HeadingPairs>
  <TitlesOfParts>
    <vt:vector size="15" baseType="lpstr">
      <vt:lpstr>Arial</vt:lpstr>
      <vt:lpstr>Arial Black</vt:lpstr>
      <vt:lpstr>Calibri</vt:lpstr>
      <vt:lpstr>Calibri Light</vt:lpstr>
      <vt:lpstr>Thème Office</vt:lpstr>
      <vt:lpstr>Gestion des evenements cyber</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RCJU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GTCS - séance</dc:title>
  <dc:creator>Rudolf Valentin</dc:creator>
  <cp:lastModifiedBy>Bilat Claire (SDI)</cp:lastModifiedBy>
  <cp:revision>539</cp:revision>
  <dcterms:created xsi:type="dcterms:W3CDTF">2024-07-24T12:22:04Z</dcterms:created>
  <dcterms:modified xsi:type="dcterms:W3CDTF">2026-07-02T07:40:18Z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0x01010037515E11B8D96741A2529D6F2A224D64</vt:lpwstr>
  </property>
</Properties>
</file>