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60" r:id="rId2"/>
    <p:sldId id="307" r:id="rId3"/>
    <p:sldId id="292" r:id="rId4"/>
    <p:sldId id="293" r:id="rId5"/>
    <p:sldId id="295" r:id="rId6"/>
    <p:sldId id="304" r:id="rId7"/>
    <p:sldId id="296" r:id="rId8"/>
    <p:sldId id="297" r:id="rId9"/>
    <p:sldId id="298" r:id="rId10"/>
    <p:sldId id="299" r:id="rId11"/>
    <p:sldId id="313" r:id="rId12"/>
    <p:sldId id="308" r:id="rId13"/>
    <p:sldId id="312" r:id="rId14"/>
    <p:sldId id="309" r:id="rId15"/>
    <p:sldId id="310" r:id="rId16"/>
    <p:sldId id="311" r:id="rId17"/>
    <p:sldId id="314" r:id="rId18"/>
    <p:sldId id="286" r:id="rId19"/>
    <p:sldId id="272" r:id="rId20"/>
    <p:sldId id="265" r:id="rId21"/>
    <p:sldId id="275" r:id="rId22"/>
    <p:sldId id="266" r:id="rId23"/>
    <p:sldId id="273" r:id="rId24"/>
    <p:sldId id="268" r:id="rId25"/>
    <p:sldId id="271" r:id="rId26"/>
    <p:sldId id="289" r:id="rId27"/>
    <p:sldId id="290" r:id="rId28"/>
    <p:sldId id="300" r:id="rId29"/>
    <p:sldId id="301" r:id="rId30"/>
    <p:sldId id="302" r:id="rId31"/>
    <p:sldId id="303" r:id="rId32"/>
    <p:sldId id="262" r:id="rId33"/>
    <p:sldId id="315" r:id="rId34"/>
    <p:sldId id="317" r:id="rId35"/>
    <p:sldId id="316" r:id="rId36"/>
    <p:sldId id="318" r:id="rId37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01" autoAdjust="0"/>
    <p:restoredTop sz="94335" autoAdjust="0"/>
  </p:normalViewPr>
  <p:slideViewPr>
    <p:cSldViewPr snapToGrid="0">
      <p:cViewPr varScale="1">
        <p:scale>
          <a:sx n="102" d="100"/>
          <a:sy n="102" d="100"/>
        </p:scale>
        <p:origin x="34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396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1E5F90-532E-4A2D-8E8C-E03BE1C7F934}" type="datetimeFigureOut">
              <a:rPr lang="fr-CH" smtClean="0"/>
              <a:t>06.03.2017</a:t>
            </a:fld>
            <a:endParaRPr lang="fr-CH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30C93-9EB5-4124-982D-C7E7FBC6E677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361355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C9275-09A3-4EF5-8003-60E0D2753BCA}" type="datetimeFigureOut">
              <a:rPr lang="fr-CH" smtClean="0"/>
              <a:t>06.03.2017</a:t>
            </a:fld>
            <a:endParaRPr lang="fr-CH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B1440-C19C-43BE-9DC2-48DADCAD069D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824324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1440-C19C-43BE-9DC2-48DADCAD069D}" type="slidenum">
              <a:rPr lang="fr-CH" smtClean="0"/>
              <a:t>1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6928091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1440-C19C-43BE-9DC2-48DADCAD069D}" type="slidenum">
              <a:rPr lang="fr-CH" smtClean="0"/>
              <a:t>12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0834624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1440-C19C-43BE-9DC2-48DADCAD069D}" type="slidenum">
              <a:rPr lang="fr-CH" smtClean="0"/>
              <a:t>13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2657599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1440-C19C-43BE-9DC2-48DADCAD069D}" type="slidenum">
              <a:rPr lang="fr-CH" smtClean="0"/>
              <a:t>14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6745163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1440-C19C-43BE-9DC2-48DADCAD069D}" type="slidenum">
              <a:rPr lang="fr-CH" smtClean="0"/>
              <a:t>15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6456793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1440-C19C-43BE-9DC2-48DADCAD069D}" type="slidenum">
              <a:rPr lang="fr-CH" smtClean="0"/>
              <a:t>16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8555881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1440-C19C-43BE-9DC2-48DADCAD069D}" type="slidenum">
              <a:rPr lang="fr-CH" smtClean="0"/>
              <a:t>17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4061535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1440-C19C-43BE-9DC2-48DADCAD069D}" type="slidenum">
              <a:rPr lang="fr-CH" smtClean="0"/>
              <a:t>18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50459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baseline="0" dirty="0" smtClean="0"/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1440-C19C-43BE-9DC2-48DADCAD069D}" type="slidenum">
              <a:rPr lang="fr-CH" smtClean="0"/>
              <a:t>19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984073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1440-C19C-43BE-9DC2-48DADCAD069D}" type="slidenum">
              <a:rPr lang="fr-CH" smtClean="0"/>
              <a:t>20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2110283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1440-C19C-43BE-9DC2-48DADCAD069D}" type="slidenum">
              <a:rPr lang="fr-CH" smtClean="0"/>
              <a:t>21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238252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1440-C19C-43BE-9DC2-48DADCAD069D}" type="slidenum">
              <a:rPr lang="fr-CH" smtClean="0"/>
              <a:t>2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6822635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1440-C19C-43BE-9DC2-48DADCAD069D}" type="slidenum">
              <a:rPr lang="fr-CH" smtClean="0"/>
              <a:t>22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5053337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r-CH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1440-C19C-43BE-9DC2-48DADCAD069D}" type="slidenum">
              <a:rPr lang="fr-CH" smtClean="0"/>
              <a:t>23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5191876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1440-C19C-43BE-9DC2-48DADCAD069D}" type="slidenum">
              <a:rPr lang="fr-CH" smtClean="0"/>
              <a:t>24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9428591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1440-C19C-43BE-9DC2-48DADCAD069D}" type="slidenum">
              <a:rPr lang="fr-CH" smtClean="0"/>
              <a:t>25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313096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1440-C19C-43BE-9DC2-48DADCAD069D}" type="slidenum">
              <a:rPr lang="fr-CH" smtClean="0"/>
              <a:t>26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2564626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1440-C19C-43BE-9DC2-48DADCAD069D}" type="slidenum">
              <a:rPr lang="fr-CH" smtClean="0"/>
              <a:t>27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7830756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1440-C19C-43BE-9DC2-48DADCAD069D}" type="slidenum">
              <a:rPr lang="fr-CH" smtClean="0"/>
              <a:t>28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623366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1440-C19C-43BE-9DC2-48DADCAD069D}" type="slidenum">
              <a:rPr lang="fr-CH" smtClean="0"/>
              <a:t>29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3137164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1440-C19C-43BE-9DC2-48DADCAD069D}" type="slidenum">
              <a:rPr lang="fr-CH" smtClean="0"/>
              <a:t>30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12627330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1440-C19C-43BE-9DC2-48DADCAD069D}" type="slidenum">
              <a:rPr lang="fr-CH" smtClean="0"/>
              <a:t>31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346156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1440-C19C-43BE-9DC2-48DADCAD069D}" type="slidenum">
              <a:rPr lang="fr-CH" smtClean="0"/>
              <a:t>4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70919796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1440-C19C-43BE-9DC2-48DADCAD069D}" type="slidenum">
              <a:rPr lang="fr-CH" smtClean="0"/>
              <a:t>32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09289758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1440-C19C-43BE-9DC2-48DADCAD069D}" type="slidenum">
              <a:rPr lang="fr-CH" smtClean="0"/>
              <a:t>33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17289895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1440-C19C-43BE-9DC2-48DADCAD069D}" type="slidenum">
              <a:rPr lang="fr-CH" smtClean="0"/>
              <a:t>34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74884759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1440-C19C-43BE-9DC2-48DADCAD069D}" type="slidenum">
              <a:rPr lang="fr-CH" smtClean="0"/>
              <a:t>35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51570719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1440-C19C-43BE-9DC2-48DADCAD069D}" type="slidenum">
              <a:rPr lang="fr-CH" smtClean="0"/>
              <a:t>36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733588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1440-C19C-43BE-9DC2-48DADCAD069D}" type="slidenum">
              <a:rPr lang="fr-CH" smtClean="0"/>
              <a:t>6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792834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1440-C19C-43BE-9DC2-48DADCAD069D}" type="slidenum">
              <a:rPr lang="fr-CH" smtClean="0"/>
              <a:t>7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763978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1440-C19C-43BE-9DC2-48DADCAD069D}" type="slidenum">
              <a:rPr lang="fr-CH" smtClean="0"/>
              <a:t>8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5553226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1440-C19C-43BE-9DC2-48DADCAD069D}" type="slidenum">
              <a:rPr lang="fr-CH" smtClean="0"/>
              <a:t>9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8029124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1440-C19C-43BE-9DC2-48DADCAD069D}" type="slidenum">
              <a:rPr lang="fr-CH" smtClean="0"/>
              <a:t>10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0507701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B1440-C19C-43BE-9DC2-48DADCAD069D}" type="slidenum">
              <a:rPr lang="fr-CH" smtClean="0"/>
              <a:t>11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574183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143000" y="1239151"/>
            <a:ext cx="6858000" cy="2387600"/>
          </a:xfrm>
        </p:spPr>
        <p:txBody>
          <a:bodyPr anchor="b">
            <a:normAutofit/>
          </a:bodyPr>
          <a:lstStyle>
            <a:lvl1pPr marL="342900" indent="-342900" algn="l">
              <a:buFont typeface="+mj-lt"/>
              <a:buAutoNum type="arabicPeriod"/>
              <a:tabLst>
                <a:tab pos="542925" algn="l"/>
              </a:tabLst>
              <a:defRPr sz="3200" b="1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 dirty="0" smtClean="0"/>
              <a:t>	Modifiez le style du titre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907992"/>
            <a:ext cx="6858000" cy="1819039"/>
          </a:xfrm>
        </p:spPr>
        <p:txBody>
          <a:bodyPr>
            <a:normAutofit/>
          </a:bodyPr>
          <a:lstStyle>
            <a:lvl1pPr marL="457200" indent="-457200" algn="l">
              <a:buFont typeface="Wingdings" panose="05000000000000000000" pitchFamily="2" charset="2"/>
              <a:buChar char="v"/>
              <a:tabLst>
                <a:tab pos="542925" algn="l"/>
              </a:tabLst>
              <a:defRPr sz="2800" b="1" i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dirty="0" smtClean="0"/>
              <a:t>	Modifiez le style des sous-	titres du masque</a:t>
            </a:r>
            <a:endParaRPr lang="fr-CH" dirty="0"/>
          </a:p>
        </p:txBody>
      </p:sp>
      <p:pic>
        <p:nvPicPr>
          <p:cNvPr id="8" name="Image 13" descr="jtaccueil_fond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785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 descr="Ecusson Jur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39" y="167589"/>
            <a:ext cx="642938" cy="872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 17" descr="474px-Blason_Vide_CH_3D.svg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310" y="167589"/>
            <a:ext cx="677466" cy="872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roix 10"/>
          <p:cNvSpPr/>
          <p:nvPr userDrawn="1"/>
        </p:nvSpPr>
        <p:spPr>
          <a:xfrm>
            <a:off x="1364730" y="359717"/>
            <a:ext cx="428211" cy="420212"/>
          </a:xfrm>
          <a:prstGeom prst="plus">
            <a:avLst>
              <a:gd name="adj" fmla="val 3545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fr-CH" sz="1350" dirty="0">
              <a:solidFill>
                <a:srgbClr val="FFFFFF"/>
              </a:solidFill>
            </a:endParaRPr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3083442" y="5919788"/>
            <a:ext cx="5650984" cy="709612"/>
          </a:xfrm>
        </p:spPr>
        <p:txBody>
          <a:bodyPr>
            <a:noAutofit/>
          </a:bodyPr>
          <a:lstStyle>
            <a:lvl1pPr marL="0" indent="0" algn="r">
              <a:buNone/>
              <a:defRPr sz="2200" b="1" i="1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350" b="1" i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350" b="1" i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350" b="1" i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350" b="1" i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fr-FR" dirty="0" smtClean="0"/>
              <a:t>Intervenant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EE6E941-2AC2-4E25-81B5-1CF2FAF1EA91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780888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E941-2AC2-4E25-81B5-1CF2FAF1EA91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37467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828276"/>
            <a:ext cx="7886700" cy="497013"/>
          </a:xfrm>
        </p:spPr>
        <p:txBody>
          <a:bodyPr anchor="b">
            <a:noAutofit/>
          </a:bodyPr>
          <a:lstStyle>
            <a:lvl1pPr>
              <a:defRPr sz="2200" b="1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2670049"/>
            <a:ext cx="7886700" cy="3419602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 flipV="1">
            <a:off x="0" y="3175"/>
            <a:ext cx="6651812" cy="588963"/>
          </a:xfrm>
          <a:prstGeom prst="rect">
            <a:avLst/>
          </a:prstGeom>
          <a:solidFill>
            <a:srgbClr val="C00000"/>
          </a:solidFill>
          <a:ln w="9525" algn="ctr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CH" altLang="fr-FR" sz="1350" dirty="0">
              <a:solidFill>
                <a:srgbClr val="000000"/>
              </a:solidFill>
            </a:endParaRPr>
          </a:p>
        </p:txBody>
      </p:sp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575" y="182563"/>
            <a:ext cx="16383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EE6E941-2AC2-4E25-81B5-1CF2FAF1EA91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72642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E941-2AC2-4E25-81B5-1CF2FAF1EA91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008737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E941-2AC2-4E25-81B5-1CF2FAF1EA91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141171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E941-2AC2-4E25-81B5-1CF2FAF1EA91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50071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E941-2AC2-4E25-81B5-1CF2FAF1EA91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447132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E941-2AC2-4E25-81B5-1CF2FAF1EA91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125126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CH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E941-2AC2-4E25-81B5-1CF2FAF1EA91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49024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E941-2AC2-4E25-81B5-1CF2FAF1EA91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370738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6E941-2AC2-4E25-81B5-1CF2FAF1EA91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817918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dirty="0" smtClean="0"/>
              <a:t>Séance d’information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907992"/>
            <a:ext cx="7921978" cy="2011796"/>
          </a:xfrm>
        </p:spPr>
        <p:txBody>
          <a:bodyPr>
            <a:normAutofit lnSpcReduction="10000"/>
          </a:bodyPr>
          <a:lstStyle/>
          <a:p>
            <a:r>
              <a:rPr lang="fr-CH" dirty="0" smtClean="0"/>
              <a:t>Principes d’imposition des revenus et de la fortune à l’étranger</a:t>
            </a:r>
          </a:p>
          <a:p>
            <a:r>
              <a:rPr lang="fr-CH" dirty="0" smtClean="0"/>
              <a:t>Echange automatique</a:t>
            </a:r>
          </a:p>
          <a:p>
            <a:r>
              <a:rPr lang="fr-CH" dirty="0" smtClean="0"/>
              <a:t>Procédure de dénonciation spontanée 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CH" dirty="0" smtClean="0"/>
              <a:t>Service des contributions </a:t>
            </a:r>
            <a:endParaRPr lang="fr-CH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0" y="6356351"/>
            <a:ext cx="9144000" cy="365125"/>
          </a:xfrm>
        </p:spPr>
        <p:txBody>
          <a:bodyPr/>
          <a:lstStyle/>
          <a:p>
            <a:pPr algn="ctr"/>
            <a:r>
              <a:rPr lang="fr-CH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Mars 2017</a:t>
            </a:r>
            <a:endParaRPr lang="fr-CH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20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Fortune immobilière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Pour la fortune :</a:t>
            </a:r>
          </a:p>
          <a:p>
            <a:r>
              <a:rPr lang="fr-CH" dirty="0" smtClean="0"/>
              <a:t>80 % de CHF 103’200 			= CHF 82’560</a:t>
            </a:r>
            <a:endParaRPr lang="fr-CH" dirty="0"/>
          </a:p>
          <a:p>
            <a:endParaRPr lang="fr-CH" dirty="0" smtClean="0"/>
          </a:p>
          <a:p>
            <a:r>
              <a:rPr lang="fr-CH" dirty="0" smtClean="0"/>
              <a:t>Pour le revenu (4-6 %) :</a:t>
            </a:r>
          </a:p>
          <a:p>
            <a:r>
              <a:rPr lang="fr-CH" dirty="0" smtClean="0"/>
              <a:t>4 % de CHF 82’560			= CHF 3’302</a:t>
            </a:r>
            <a:endParaRPr lang="fr-CH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77935" y="72428"/>
            <a:ext cx="7886700" cy="497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CH" dirty="0" smtClean="0">
                <a:solidFill>
                  <a:schemeClr val="bg1"/>
                </a:solidFill>
              </a:rPr>
              <a:t>1. Revenu et fortune à l’étranger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E941-2AC2-4E25-81B5-1CF2FAF1EA91}" type="slidenum">
              <a:rPr lang="fr-CH" smtClean="0"/>
              <a:t>10</a:t>
            </a:fld>
            <a:endParaRPr lang="fr-CH" dirty="0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623888" y="1066277"/>
            <a:ext cx="7886700" cy="497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CH" sz="2200" u="sng" dirty="0" smtClean="0"/>
              <a:t>Principes d’imposition</a:t>
            </a:r>
            <a:endParaRPr lang="fr-CH" sz="2200" u="sng" dirty="0"/>
          </a:p>
        </p:txBody>
      </p:sp>
    </p:spTree>
    <p:extLst>
      <p:ext uri="{BB962C8B-B14F-4D97-AF65-F5344CB8AC3E}">
        <p14:creationId xmlns:p14="http://schemas.microsoft.com/office/powerpoint/2010/main" val="306823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377935" y="72428"/>
            <a:ext cx="7886700" cy="497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CH" dirty="0" smtClean="0">
                <a:solidFill>
                  <a:schemeClr val="bg1"/>
                </a:solidFill>
              </a:rPr>
              <a:t>1. Revenu et fortune à l’étranger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86534" y="6356351"/>
            <a:ext cx="5228516" cy="365125"/>
          </a:xfrm>
        </p:spPr>
        <p:txBody>
          <a:bodyPr/>
          <a:lstStyle/>
          <a:p>
            <a:pPr algn="l"/>
            <a:r>
              <a:rPr lang="fr-CH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Idem pour la fortune</a:t>
            </a:r>
            <a:endParaRPr lang="fr-CH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E941-2AC2-4E25-81B5-1CF2FAF1EA91}" type="slidenum">
              <a:rPr lang="fr-CH" smtClean="0"/>
              <a:t>11</a:t>
            </a:fld>
            <a:endParaRPr lang="fr-CH" dirty="0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623888" y="1066277"/>
            <a:ext cx="7886700" cy="497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CH" sz="2200" u="sng" dirty="0" smtClean="0"/>
              <a:t>Situation</a:t>
            </a:r>
            <a:r>
              <a:rPr lang="fr-CH" sz="2200" dirty="0" smtClean="0"/>
              <a:t>					</a:t>
            </a:r>
            <a:r>
              <a:rPr lang="fr-CH" sz="2200" u="sng" dirty="0" smtClean="0"/>
              <a:t>Imposition</a:t>
            </a:r>
          </a:p>
          <a:p>
            <a:r>
              <a:rPr lang="fr-CH" sz="2200" dirty="0"/>
              <a:t>	</a:t>
            </a:r>
            <a:r>
              <a:rPr lang="fr-CH" sz="2200" dirty="0" smtClean="0"/>
              <a:t>					</a:t>
            </a:r>
            <a:r>
              <a:rPr lang="fr-CH" sz="2200" u="sng" dirty="0" smtClean="0"/>
              <a:t>CH</a:t>
            </a:r>
            <a:r>
              <a:rPr lang="fr-CH" sz="2200" dirty="0" smtClean="0"/>
              <a:t>			</a:t>
            </a:r>
            <a:r>
              <a:rPr lang="fr-CH" sz="2200" u="sng" dirty="0" smtClean="0"/>
              <a:t>Etranger</a:t>
            </a:r>
            <a:endParaRPr lang="fr-CH" sz="2200" u="sng" dirty="0"/>
          </a:p>
        </p:txBody>
      </p:sp>
      <p:sp>
        <p:nvSpPr>
          <p:cNvPr id="9" name="ZoneTexte 8"/>
          <p:cNvSpPr txBox="1"/>
          <p:nvPr/>
        </p:nvSpPr>
        <p:spPr>
          <a:xfrm>
            <a:off x="886534" y="1969814"/>
            <a:ext cx="461665" cy="396947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fr-CH" dirty="0" smtClean="0"/>
              <a:t>Revenus totaux</a:t>
            </a:r>
            <a:endParaRPr lang="fr-CH" dirty="0"/>
          </a:p>
        </p:txBody>
      </p:sp>
      <p:sp>
        <p:nvSpPr>
          <p:cNvPr id="10" name="ZoneTexte 9"/>
          <p:cNvSpPr txBox="1"/>
          <p:nvPr/>
        </p:nvSpPr>
        <p:spPr>
          <a:xfrm>
            <a:off x="1673157" y="1969814"/>
            <a:ext cx="881466" cy="2754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CH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CH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fr-CH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CH</a:t>
            </a:r>
          </a:p>
          <a:p>
            <a:pPr algn="ctr"/>
            <a:r>
              <a:rPr lang="fr-CH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(revenus)</a:t>
            </a:r>
          </a:p>
          <a:p>
            <a:pPr algn="ctr"/>
            <a:endParaRPr lang="fr-CH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CH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CH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fr-CH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</a:t>
            </a:r>
          </a:p>
          <a:p>
            <a:pPr algn="ctr"/>
            <a:r>
              <a:rPr lang="fr-CH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(rendement fortune mobilière et immobilière)</a:t>
            </a:r>
            <a:endParaRPr lang="fr-CH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CH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CH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2" name="Connecteur droit 11"/>
          <p:cNvCxnSpPr>
            <a:stCxn id="10" idx="1"/>
            <a:endCxn id="10" idx="3"/>
          </p:cNvCxnSpPr>
          <p:nvPr/>
        </p:nvCxnSpPr>
        <p:spPr>
          <a:xfrm>
            <a:off x="1673157" y="3347114"/>
            <a:ext cx="88146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1673157" y="4738956"/>
            <a:ext cx="881466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CH" sz="1200" dirty="0" smtClean="0"/>
          </a:p>
          <a:p>
            <a:pPr algn="ctr"/>
            <a:endParaRPr lang="fr-CH" sz="1200" dirty="0" smtClean="0"/>
          </a:p>
          <a:p>
            <a:pPr algn="ctr"/>
            <a:r>
              <a:rPr lang="fr-CH" sz="1200" dirty="0" smtClean="0"/>
              <a:t>Etranger</a:t>
            </a:r>
          </a:p>
          <a:p>
            <a:endParaRPr lang="fr-CH" sz="1200" dirty="0" smtClean="0"/>
          </a:p>
          <a:p>
            <a:endParaRPr lang="fr-CH" sz="1200" dirty="0"/>
          </a:p>
          <a:p>
            <a:endParaRPr lang="fr-CH" sz="1200" dirty="0"/>
          </a:p>
        </p:txBody>
      </p:sp>
      <p:cxnSp>
        <p:nvCxnSpPr>
          <p:cNvPr id="19" name="Connecteur droit 18"/>
          <p:cNvCxnSpPr/>
          <p:nvPr/>
        </p:nvCxnSpPr>
        <p:spPr>
          <a:xfrm flipH="1">
            <a:off x="3142034" y="778213"/>
            <a:ext cx="38911" cy="5299416"/>
          </a:xfrm>
          <a:prstGeom prst="line">
            <a:avLst/>
          </a:prstGeom>
          <a:ln w="793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3784059" y="1969814"/>
            <a:ext cx="865762" cy="270843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CH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CH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fr-CH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CH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Revenu imposable</a:t>
            </a:r>
          </a:p>
          <a:p>
            <a:pPr algn="ctr"/>
            <a:endParaRPr lang="fr-CH" sz="1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CH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CH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CH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CH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CH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CH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CH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4829782" y="1969814"/>
            <a:ext cx="849851" cy="397031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CH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CH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fr-CH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Revenus retenus pour le calcul du taux</a:t>
            </a:r>
          </a:p>
          <a:p>
            <a:pPr algn="ctr"/>
            <a:endParaRPr lang="fr-CH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CH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CH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CH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CH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CH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CH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CH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CH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CH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829781" y="1563290"/>
            <a:ext cx="849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dirty="0" smtClean="0"/>
              <a:t>Taux</a:t>
            </a:r>
            <a:endParaRPr lang="fr-CH" dirty="0"/>
          </a:p>
        </p:txBody>
      </p:sp>
      <p:cxnSp>
        <p:nvCxnSpPr>
          <p:cNvPr id="27" name="Connecteur droit 26"/>
          <p:cNvCxnSpPr/>
          <p:nvPr/>
        </p:nvCxnSpPr>
        <p:spPr>
          <a:xfrm flipH="1">
            <a:off x="6267044" y="1248626"/>
            <a:ext cx="7295" cy="4899255"/>
          </a:xfrm>
          <a:prstGeom prst="line">
            <a:avLst/>
          </a:prstGeom>
          <a:ln w="57150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6620888" y="4738955"/>
            <a:ext cx="865762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CH" sz="1200" dirty="0" smtClean="0"/>
          </a:p>
          <a:p>
            <a:endParaRPr lang="fr-CH" sz="1200" dirty="0"/>
          </a:p>
          <a:p>
            <a:pPr algn="ctr"/>
            <a:r>
              <a:rPr lang="fr-CH" sz="1200" dirty="0" smtClean="0"/>
              <a:t>Etranger</a:t>
            </a:r>
          </a:p>
          <a:p>
            <a:endParaRPr lang="fr-CH" sz="1200" dirty="0" smtClean="0"/>
          </a:p>
          <a:p>
            <a:endParaRPr lang="fr-CH" sz="1200" dirty="0"/>
          </a:p>
          <a:p>
            <a:endParaRPr lang="fr-CH" sz="1200" dirty="0"/>
          </a:p>
        </p:txBody>
      </p:sp>
      <p:sp>
        <p:nvSpPr>
          <p:cNvPr id="32" name="ZoneTexte 31"/>
          <p:cNvSpPr txBox="1"/>
          <p:nvPr/>
        </p:nvSpPr>
        <p:spPr>
          <a:xfrm>
            <a:off x="7833200" y="1969814"/>
            <a:ext cx="877918" cy="397031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CH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fr-CH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fr-CH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Revenus retenus pour le calcul du taux</a:t>
            </a:r>
          </a:p>
          <a:p>
            <a:pPr algn="ctr"/>
            <a:endParaRPr lang="fr-CH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CH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CH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CH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CH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CH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CH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CH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CH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7833200" y="1589483"/>
            <a:ext cx="849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dirty="0" smtClean="0"/>
              <a:t>Taux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64118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0196" y="1282172"/>
            <a:ext cx="7886700" cy="497013"/>
          </a:xfrm>
        </p:spPr>
        <p:txBody>
          <a:bodyPr/>
          <a:lstStyle/>
          <a:p>
            <a:r>
              <a:rPr lang="fr-CH" dirty="0" smtClean="0"/>
              <a:t>Exemple 1 : sans maison et compte à l’étranger – Revenu imposable (2016)</a:t>
            </a:r>
            <a:endParaRPr lang="fr-CH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77935" y="72428"/>
            <a:ext cx="7886700" cy="497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CH" dirty="0" smtClean="0">
                <a:solidFill>
                  <a:schemeClr val="bg1"/>
                </a:solidFill>
              </a:rPr>
              <a:t>1. Revenu et fortune à l’étranger</a:t>
            </a:r>
            <a:endParaRPr lang="fr-CH" dirty="0">
              <a:solidFill>
                <a:schemeClr val="bg1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125955"/>
              </p:ext>
            </p:extLst>
          </p:nvPr>
        </p:nvGraphicFramePr>
        <p:xfrm>
          <a:off x="428013" y="2288996"/>
          <a:ext cx="4147864" cy="1902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3932"/>
                <a:gridCol w="2073932"/>
              </a:tblGrid>
              <a:tr h="467681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Revenu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Montant</a:t>
                      </a:r>
                      <a:endParaRPr lang="fr-CH" sz="1600" dirty="0"/>
                    </a:p>
                  </a:txBody>
                  <a:tcPr anchor="ctr" anchorCtr="1"/>
                </a:tc>
              </a:tr>
              <a:tr h="543951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Salaire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65’000</a:t>
                      </a:r>
                      <a:endParaRPr lang="fr-CH" sz="1600" dirty="0"/>
                    </a:p>
                  </a:txBody>
                  <a:tcPr anchor="ctr" anchorCtr="1"/>
                </a:tc>
              </a:tr>
              <a:tr h="459141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Pension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14’400</a:t>
                      </a:r>
                      <a:endParaRPr lang="fr-CH" sz="1600" dirty="0"/>
                    </a:p>
                  </a:txBody>
                  <a:tcPr anchor="ctr" anchorCtr="1"/>
                </a:tc>
              </a:tr>
              <a:tr h="431895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Rendement des titres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250</a:t>
                      </a:r>
                      <a:endParaRPr lang="fr-CH" sz="1600" dirty="0"/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920594"/>
              </p:ext>
            </p:extLst>
          </p:nvPr>
        </p:nvGraphicFramePr>
        <p:xfrm>
          <a:off x="428013" y="4200434"/>
          <a:ext cx="4147864" cy="1882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3932"/>
                <a:gridCol w="2073932"/>
              </a:tblGrid>
              <a:tr h="447268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Déductions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Montant</a:t>
                      </a:r>
                      <a:endParaRPr lang="fr-CH" sz="1600" dirty="0"/>
                    </a:p>
                  </a:txBody>
                  <a:tcPr anchor="ctr" anchorCtr="1"/>
                </a:tc>
              </a:tr>
              <a:tr h="543951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>
                          <a:solidFill>
                            <a:srgbClr val="FF0000"/>
                          </a:solidFill>
                        </a:rPr>
                        <a:t>Objectives </a:t>
                      </a:r>
                      <a:endParaRPr lang="fr-CH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>
                          <a:solidFill>
                            <a:srgbClr val="FF0000"/>
                          </a:solidFill>
                        </a:rPr>
                        <a:t>- 13’440</a:t>
                      </a:r>
                      <a:endParaRPr lang="fr-CH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</a:tr>
              <a:tr h="459141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>
                          <a:solidFill>
                            <a:srgbClr val="FF0000"/>
                          </a:solidFill>
                        </a:rPr>
                        <a:t>Personnelles</a:t>
                      </a:r>
                      <a:endParaRPr lang="fr-CH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>
                          <a:solidFill>
                            <a:srgbClr val="FF0000"/>
                          </a:solidFill>
                        </a:rPr>
                        <a:t>- 3’400</a:t>
                      </a:r>
                      <a:endParaRPr lang="fr-CH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</a:tr>
              <a:tr h="431895">
                <a:tc>
                  <a:txBody>
                    <a:bodyPr/>
                    <a:lstStyle/>
                    <a:p>
                      <a:r>
                        <a:rPr lang="fr-CH" dirty="0" smtClean="0"/>
                        <a:t>Revenu imposable</a:t>
                      </a:r>
                      <a:endParaRPr lang="fr-CH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fr-CH" sz="1600" dirty="0" smtClean="0"/>
                        <a:t>62’810</a:t>
                      </a:r>
                      <a:endParaRPr lang="fr-CH" sz="1600" dirty="0"/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424397"/>
              </p:ext>
            </p:extLst>
          </p:nvPr>
        </p:nvGraphicFramePr>
        <p:xfrm>
          <a:off x="4824919" y="3108038"/>
          <a:ext cx="4218374" cy="2298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2250"/>
                <a:gridCol w="1406124"/>
              </a:tblGrid>
              <a:tr h="491334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Fortune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Montant</a:t>
                      </a:r>
                      <a:endParaRPr lang="fr-CH" sz="1600" dirty="0"/>
                    </a:p>
                  </a:txBody>
                  <a:tcPr anchor="ctr" anchorCtr="1"/>
                </a:tc>
              </a:tr>
              <a:tr h="602428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Compte CH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100’000</a:t>
                      </a:r>
                      <a:endParaRPr lang="fr-CH" sz="1600" dirty="0"/>
                    </a:p>
                  </a:txBody>
                  <a:tcPr anchor="ctr" anchorCtr="1"/>
                </a:tc>
              </a:tr>
              <a:tr h="602428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>
                          <a:solidFill>
                            <a:srgbClr val="FF0000"/>
                          </a:solidFill>
                        </a:rPr>
                        <a:t>Déduction</a:t>
                      </a:r>
                      <a:endParaRPr lang="fr-CH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>
                          <a:solidFill>
                            <a:srgbClr val="FF0000"/>
                          </a:solidFill>
                        </a:rPr>
                        <a:t>-53’000</a:t>
                      </a:r>
                      <a:endParaRPr lang="fr-CH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</a:tr>
              <a:tr h="602428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>
                          <a:solidFill>
                            <a:schemeClr val="tx1"/>
                          </a:solidFill>
                        </a:rPr>
                        <a:t>Fortune</a:t>
                      </a:r>
                      <a:r>
                        <a:rPr lang="fr-CH" sz="1600" baseline="0" dirty="0" smtClean="0">
                          <a:solidFill>
                            <a:schemeClr val="tx1"/>
                          </a:solidFill>
                        </a:rPr>
                        <a:t> imposable</a:t>
                      </a:r>
                      <a:endParaRPr lang="fr-CH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>
                          <a:solidFill>
                            <a:schemeClr val="tx1"/>
                          </a:solidFill>
                        </a:rPr>
                        <a:t>47’000</a:t>
                      </a:r>
                      <a:endParaRPr lang="fr-CH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E941-2AC2-4E25-81B5-1CF2FAF1EA91}" type="slidenum">
              <a:rPr lang="fr-CH" smtClean="0"/>
              <a:t>12</a:t>
            </a:fld>
            <a:endParaRPr lang="fr-CH" dirty="0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510196" y="1661331"/>
            <a:ext cx="7886700" cy="497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66174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729832"/>
              </p:ext>
            </p:extLst>
          </p:nvPr>
        </p:nvGraphicFramePr>
        <p:xfrm>
          <a:off x="623888" y="2391424"/>
          <a:ext cx="8111320" cy="3406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4092"/>
                <a:gridCol w="955987"/>
                <a:gridCol w="917322"/>
                <a:gridCol w="1598669"/>
                <a:gridCol w="2045250"/>
              </a:tblGrid>
              <a:tr h="572236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Libellé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Montant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Taux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Impôts E/C/P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Impôts IFD</a:t>
                      </a:r>
                      <a:endParaRPr lang="fr-CH" sz="1600" dirty="0"/>
                    </a:p>
                  </a:txBody>
                  <a:tcPr anchor="ctr" anchorCtr="1"/>
                </a:tc>
              </a:tr>
              <a:tr h="948881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Revenu imposable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62’810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62’810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b="0" dirty="0" smtClean="0"/>
                        <a:t>8’327.60</a:t>
                      </a:r>
                      <a:endParaRPr lang="fr-CH" sz="1600" b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b="0" dirty="0" smtClean="0"/>
                        <a:t>508</a:t>
                      </a:r>
                      <a:endParaRPr lang="fr-CH" sz="1600" b="0" dirty="0"/>
                    </a:p>
                  </a:txBody>
                  <a:tcPr anchor="ctr" anchorCtr="1"/>
                </a:tc>
              </a:tr>
              <a:tr h="906618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Fortune imposable 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600" dirty="0" smtClean="0"/>
                        <a:t>47’000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600" dirty="0" smtClean="0"/>
                        <a:t>47’000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-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-</a:t>
                      </a:r>
                      <a:endParaRPr lang="fr-CH" sz="1600" dirty="0"/>
                    </a:p>
                  </a:txBody>
                  <a:tcPr anchor="ctr" anchorCtr="1"/>
                </a:tc>
              </a:tr>
              <a:tr h="979214">
                <a:tc>
                  <a:txBody>
                    <a:bodyPr/>
                    <a:lstStyle/>
                    <a:p>
                      <a:pPr algn="ctr"/>
                      <a:r>
                        <a:rPr lang="fr-CH" sz="1600" b="1" dirty="0" smtClean="0"/>
                        <a:t>Total</a:t>
                      </a:r>
                      <a:endParaRPr lang="fr-CH" sz="1600" b="1" dirty="0"/>
                    </a:p>
                  </a:txBody>
                  <a:tcPr anchor="ctr" anchorCtr="1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CH" sz="1600" b="1" dirty="0" smtClean="0"/>
                        <a:t>8’835.60</a:t>
                      </a:r>
                      <a:endParaRPr lang="fr-CH" sz="1600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CH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C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E941-2AC2-4E25-81B5-1CF2FAF1EA91}" type="slidenum">
              <a:rPr lang="fr-CH" smtClean="0"/>
              <a:t>13</a:t>
            </a:fld>
            <a:endParaRPr lang="fr-CH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10196" y="1282172"/>
            <a:ext cx="7886700" cy="497013"/>
          </a:xfrm>
        </p:spPr>
        <p:txBody>
          <a:bodyPr/>
          <a:lstStyle/>
          <a:p>
            <a:r>
              <a:rPr lang="fr-CH" dirty="0" smtClean="0"/>
              <a:t>Exemple 1 : sans maison et compte à l’étranger – Montant d’impôt à payer pour 2016</a:t>
            </a:r>
            <a:endParaRPr lang="fr-CH" dirty="0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377935" y="72428"/>
            <a:ext cx="7886700" cy="497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CH" dirty="0" smtClean="0">
                <a:solidFill>
                  <a:schemeClr val="bg1"/>
                </a:solidFill>
              </a:rPr>
              <a:t>1. Revenu et fortune à l’étranger</a:t>
            </a:r>
            <a:endParaRPr lang="fr-C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2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4240" y="1179163"/>
            <a:ext cx="8050185" cy="497013"/>
          </a:xfrm>
        </p:spPr>
        <p:txBody>
          <a:bodyPr/>
          <a:lstStyle/>
          <a:p>
            <a:r>
              <a:rPr lang="fr-CH" dirty="0" smtClean="0"/>
              <a:t>Exemple 2 : avec maison et compte (EUR 8’000) à l’étranger – Revenu imposable en 2016</a:t>
            </a:r>
            <a:endParaRPr lang="fr-CH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77935" y="72428"/>
            <a:ext cx="7886700" cy="497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CH" dirty="0" smtClean="0">
                <a:solidFill>
                  <a:schemeClr val="bg1"/>
                </a:solidFill>
              </a:rPr>
              <a:t>1. Revenu et fortune à l’étranger</a:t>
            </a:r>
            <a:endParaRPr lang="fr-CH" dirty="0">
              <a:solidFill>
                <a:schemeClr val="bg1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422089"/>
              </p:ext>
            </p:extLst>
          </p:nvPr>
        </p:nvGraphicFramePr>
        <p:xfrm>
          <a:off x="1778803" y="1817979"/>
          <a:ext cx="4147864" cy="3030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3932"/>
                <a:gridCol w="1036966"/>
                <a:gridCol w="1036966"/>
              </a:tblGrid>
              <a:tr h="512369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Revenu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Montant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Taux</a:t>
                      </a:r>
                      <a:endParaRPr lang="fr-CH" sz="1600" dirty="0"/>
                    </a:p>
                  </a:txBody>
                  <a:tcPr anchor="ctr" anchorCtr="1"/>
                </a:tc>
              </a:tr>
              <a:tr h="595926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Salaire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65’000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65’000</a:t>
                      </a:r>
                      <a:endParaRPr lang="fr-CH" sz="1600" dirty="0"/>
                    </a:p>
                  </a:txBody>
                  <a:tcPr anchor="ctr" anchorCtr="1"/>
                </a:tc>
              </a:tr>
              <a:tr h="503013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Pension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14’400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14’400</a:t>
                      </a:r>
                      <a:endParaRPr lang="fr-CH" sz="1600" dirty="0"/>
                    </a:p>
                  </a:txBody>
                  <a:tcPr anchor="ctr" anchorCtr="1"/>
                </a:tc>
              </a:tr>
              <a:tr h="473163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Rendement des titres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250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250</a:t>
                      </a:r>
                      <a:endParaRPr lang="fr-CH" sz="1600" dirty="0"/>
                    </a:p>
                  </a:txBody>
                  <a:tcPr anchor="ctr" anchorCtr="1"/>
                </a:tc>
              </a:tr>
              <a:tr h="473163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Rendement titres E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50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50</a:t>
                      </a:r>
                      <a:endParaRPr lang="fr-CH" sz="1600" dirty="0"/>
                    </a:p>
                  </a:txBody>
                  <a:tcPr anchor="ctr" anchorCtr="1"/>
                </a:tc>
              </a:tr>
              <a:tr h="473163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Rendement immeuble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3’302</a:t>
                      </a:r>
                      <a:endParaRPr lang="fr-CH" sz="1600" dirty="0"/>
                    </a:p>
                  </a:txBody>
                  <a:tcPr anchor="ctr" anchorCtr="1"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347206"/>
              </p:ext>
            </p:extLst>
          </p:nvPr>
        </p:nvGraphicFramePr>
        <p:xfrm>
          <a:off x="1778803" y="4848776"/>
          <a:ext cx="4147864" cy="1619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3932"/>
                <a:gridCol w="1036966"/>
                <a:gridCol w="103696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Déduction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fr-CH" sz="1600" dirty="0"/>
                    </a:p>
                  </a:txBody>
                  <a:tcPr anchor="ctr" anchorCtr="1"/>
                </a:tc>
              </a:tr>
              <a:tr h="471915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>
                          <a:solidFill>
                            <a:srgbClr val="FF0000"/>
                          </a:solidFill>
                        </a:rPr>
                        <a:t>Objectives </a:t>
                      </a:r>
                      <a:endParaRPr lang="fr-CH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>
                          <a:solidFill>
                            <a:srgbClr val="FF0000"/>
                          </a:solidFill>
                        </a:rPr>
                        <a:t>- 13’440</a:t>
                      </a:r>
                      <a:endParaRPr lang="fr-CH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>
                          <a:solidFill>
                            <a:srgbClr val="FF0000"/>
                          </a:solidFill>
                        </a:rPr>
                        <a:t>-13’440</a:t>
                      </a:r>
                      <a:endParaRPr lang="fr-CH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>
                          <a:solidFill>
                            <a:srgbClr val="FF0000"/>
                          </a:solidFill>
                        </a:rPr>
                        <a:t>Personnelles *</a:t>
                      </a:r>
                      <a:endParaRPr lang="fr-CH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>
                          <a:solidFill>
                            <a:srgbClr val="FF0000"/>
                          </a:solidFill>
                        </a:rPr>
                        <a:t>- 3’400</a:t>
                      </a:r>
                      <a:endParaRPr lang="fr-CH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>
                          <a:solidFill>
                            <a:srgbClr val="FF0000"/>
                          </a:solidFill>
                        </a:rPr>
                        <a:t>-3’400</a:t>
                      </a:r>
                      <a:endParaRPr lang="fr-CH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Revenu</a:t>
                      </a:r>
                      <a:r>
                        <a:rPr lang="fr-CH" sz="1600" baseline="0" dirty="0" smtClean="0"/>
                        <a:t> imposable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62’860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66’162</a:t>
                      </a:r>
                      <a:endParaRPr lang="fr-CH" sz="1600" dirty="0"/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E941-2AC2-4E25-81B5-1CF2FAF1EA91}" type="slidenum">
              <a:rPr lang="fr-CH" smtClean="0"/>
              <a:t>14</a:t>
            </a:fld>
            <a:endParaRPr lang="fr-CH" dirty="0"/>
          </a:p>
        </p:txBody>
      </p:sp>
      <p:sp>
        <p:nvSpPr>
          <p:cNvPr id="8" name="Multiplier 7"/>
          <p:cNvSpPr/>
          <p:nvPr/>
        </p:nvSpPr>
        <p:spPr>
          <a:xfrm>
            <a:off x="3852735" y="4348659"/>
            <a:ext cx="1046643" cy="500117"/>
          </a:xfrm>
          <a:prstGeom prst="mathMultiply">
            <a:avLst>
              <a:gd name="adj1" fmla="val 997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999231" y="6468771"/>
            <a:ext cx="5547484" cy="365125"/>
          </a:xfrm>
        </p:spPr>
        <p:txBody>
          <a:bodyPr/>
          <a:lstStyle/>
          <a:p>
            <a:pPr algn="l"/>
            <a:r>
              <a:rPr lang="fr-CH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 Sous réserve de la répartition des déductions et des intérêts passifs</a:t>
            </a:r>
            <a:endParaRPr lang="fr-CH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64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377935" y="72428"/>
            <a:ext cx="7886700" cy="497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CH" dirty="0" smtClean="0">
                <a:solidFill>
                  <a:schemeClr val="bg1"/>
                </a:solidFill>
              </a:rPr>
              <a:t>1. Revenu et fortune à l’étranger</a:t>
            </a:r>
            <a:endParaRPr lang="fr-CH" dirty="0">
              <a:solidFill>
                <a:schemeClr val="bg1"/>
              </a:solidFill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910325"/>
              </p:ext>
            </p:extLst>
          </p:nvPr>
        </p:nvGraphicFramePr>
        <p:xfrm>
          <a:off x="1018685" y="1755705"/>
          <a:ext cx="6623892" cy="406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1946"/>
                <a:gridCol w="1655973"/>
                <a:gridCol w="1655973"/>
              </a:tblGrid>
              <a:tr h="876394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Fortune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Montant imposable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Taux</a:t>
                      </a:r>
                      <a:endParaRPr lang="fr-CH" sz="1600" dirty="0"/>
                    </a:p>
                  </a:txBody>
                  <a:tcPr anchor="ctr" anchorCtr="1"/>
                </a:tc>
              </a:tr>
              <a:tr h="653119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Compte CH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100’000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100’000</a:t>
                      </a:r>
                      <a:endParaRPr lang="fr-CH" sz="1600" dirty="0"/>
                    </a:p>
                  </a:txBody>
                  <a:tcPr anchor="ctr" anchorCtr="1"/>
                </a:tc>
              </a:tr>
              <a:tr h="569253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Compte étranger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8’576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8’576</a:t>
                      </a:r>
                      <a:endParaRPr lang="fr-CH" sz="1600" dirty="0"/>
                    </a:p>
                  </a:txBody>
                  <a:tcPr anchor="ctr" anchorCtr="1"/>
                </a:tc>
              </a:tr>
              <a:tr h="569254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Immeuble à</a:t>
                      </a:r>
                      <a:r>
                        <a:rPr lang="fr-CH" sz="1600" baseline="0" dirty="0" smtClean="0"/>
                        <a:t> l’étranger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82’560</a:t>
                      </a:r>
                      <a:endParaRPr lang="fr-CH" sz="1600" dirty="0"/>
                    </a:p>
                  </a:txBody>
                  <a:tcPr anchor="ctr" anchorCtr="1"/>
                </a:tc>
              </a:tr>
              <a:tr h="540791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>
                          <a:solidFill>
                            <a:srgbClr val="FF0000"/>
                          </a:solidFill>
                        </a:rPr>
                        <a:t>Déduction*</a:t>
                      </a:r>
                      <a:endParaRPr lang="fr-CH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>
                          <a:solidFill>
                            <a:srgbClr val="FF0000"/>
                          </a:solidFill>
                        </a:rPr>
                        <a:t>-26’500</a:t>
                      </a:r>
                      <a:endParaRPr lang="fr-CH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>
                          <a:solidFill>
                            <a:srgbClr val="FF0000"/>
                          </a:solidFill>
                        </a:rPr>
                        <a:t>-53’000</a:t>
                      </a:r>
                      <a:endParaRPr lang="fr-CH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</a:tr>
              <a:tr h="860549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Fortune</a:t>
                      </a:r>
                      <a:r>
                        <a:rPr lang="fr-CH" sz="1600" baseline="0" dirty="0" smtClean="0"/>
                        <a:t> imposable *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82’076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138’136</a:t>
                      </a:r>
                      <a:endParaRPr lang="fr-CH" sz="1600" dirty="0"/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23887" y="1060634"/>
            <a:ext cx="7975363" cy="497013"/>
          </a:xfrm>
        </p:spPr>
        <p:txBody>
          <a:bodyPr/>
          <a:lstStyle/>
          <a:p>
            <a:r>
              <a:rPr lang="fr-CH" dirty="0" smtClean="0"/>
              <a:t>Exemple 2 : </a:t>
            </a:r>
            <a:r>
              <a:rPr lang="fr-CH" dirty="0"/>
              <a:t>avec maison et compte (EUR </a:t>
            </a:r>
            <a:r>
              <a:rPr lang="fr-CH" dirty="0" smtClean="0"/>
              <a:t>8’000</a:t>
            </a:r>
            <a:r>
              <a:rPr lang="fr-CH" dirty="0"/>
              <a:t>) à </a:t>
            </a:r>
            <a:r>
              <a:rPr lang="fr-CH" dirty="0" smtClean="0"/>
              <a:t>l’étranger – Fortune imposable en 2016</a:t>
            </a:r>
            <a:endParaRPr lang="fr-CH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1018686" y="6356351"/>
            <a:ext cx="4399981" cy="365125"/>
          </a:xfrm>
        </p:spPr>
        <p:txBody>
          <a:bodyPr/>
          <a:lstStyle/>
          <a:p>
            <a:pPr algn="l"/>
            <a:r>
              <a:rPr lang="fr-CH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 Sous réserve de la répartition des déductions</a:t>
            </a:r>
            <a:endParaRPr lang="fr-CH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E941-2AC2-4E25-81B5-1CF2FAF1EA91}" type="slidenum">
              <a:rPr lang="fr-CH" smtClean="0"/>
              <a:t>15</a:t>
            </a:fld>
            <a:endParaRPr lang="fr-CH" dirty="0"/>
          </a:p>
        </p:txBody>
      </p:sp>
      <p:sp>
        <p:nvSpPr>
          <p:cNvPr id="7" name="Multiplier 6"/>
          <p:cNvSpPr/>
          <p:nvPr/>
        </p:nvSpPr>
        <p:spPr>
          <a:xfrm>
            <a:off x="4321285" y="3894667"/>
            <a:ext cx="1650537" cy="471858"/>
          </a:xfrm>
          <a:prstGeom prst="mathMultiply">
            <a:avLst>
              <a:gd name="adj1" fmla="val 997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1827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7" y="1059635"/>
            <a:ext cx="8024001" cy="497013"/>
          </a:xfrm>
        </p:spPr>
        <p:txBody>
          <a:bodyPr/>
          <a:lstStyle/>
          <a:p>
            <a:r>
              <a:rPr lang="fr-CH" dirty="0" smtClean="0"/>
              <a:t>Exemple 2 : </a:t>
            </a:r>
            <a:r>
              <a:rPr lang="fr-CH" dirty="0"/>
              <a:t>avec maison et compte (EUR </a:t>
            </a:r>
            <a:r>
              <a:rPr lang="fr-CH" dirty="0" smtClean="0"/>
              <a:t>8’000</a:t>
            </a:r>
            <a:r>
              <a:rPr lang="fr-CH" dirty="0"/>
              <a:t>) à </a:t>
            </a:r>
            <a:r>
              <a:rPr lang="fr-CH" dirty="0" smtClean="0"/>
              <a:t>l’étranger – Montant d’impôt pour 2016</a:t>
            </a:r>
            <a:endParaRPr lang="fr-CH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77935" y="72428"/>
            <a:ext cx="7886700" cy="497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CH" dirty="0" smtClean="0">
                <a:solidFill>
                  <a:schemeClr val="bg1"/>
                </a:solidFill>
              </a:rPr>
              <a:t>1. Revenu et fortune à l’étranger</a:t>
            </a:r>
            <a:endParaRPr lang="fr-CH" dirty="0">
              <a:solidFill>
                <a:schemeClr val="bg1"/>
              </a:solidFill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614073"/>
              </p:ext>
            </p:extLst>
          </p:nvPr>
        </p:nvGraphicFramePr>
        <p:xfrm>
          <a:off x="623888" y="2046843"/>
          <a:ext cx="7906871" cy="3329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0688"/>
                <a:gridCol w="1346740"/>
                <a:gridCol w="986728"/>
                <a:gridCol w="1136876"/>
                <a:gridCol w="1955839"/>
              </a:tblGrid>
              <a:tr h="1049031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Libellé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Montant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Taux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600" dirty="0" smtClean="0"/>
                        <a:t>Impôts E/C/P</a:t>
                      </a:r>
                    </a:p>
                    <a:p>
                      <a:pPr algn="ctr"/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Impôts IFD</a:t>
                      </a:r>
                      <a:endParaRPr lang="fr-CH" sz="1600" dirty="0"/>
                    </a:p>
                  </a:txBody>
                  <a:tcPr anchor="ctr" anchorCtr="1"/>
                </a:tc>
              </a:tr>
              <a:tr h="808805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Revenu imposable *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62’860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b="0" dirty="0" smtClean="0"/>
                        <a:t>66’162</a:t>
                      </a:r>
                      <a:endParaRPr lang="fr-CH" sz="1600" b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b="0" dirty="0" smtClean="0"/>
                        <a:t>8’585.40</a:t>
                      </a:r>
                      <a:endParaRPr lang="fr-CH" sz="1600" b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b="0" dirty="0" smtClean="0"/>
                        <a:t>576.70</a:t>
                      </a:r>
                      <a:endParaRPr lang="fr-CH" sz="1600" b="0" dirty="0"/>
                    </a:p>
                  </a:txBody>
                  <a:tcPr anchor="ctr" anchorCtr="1"/>
                </a:tc>
              </a:tr>
              <a:tr h="790281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Fortune imposable *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600" dirty="0" smtClean="0"/>
                        <a:t>82’076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138’136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227.15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-</a:t>
                      </a:r>
                      <a:endParaRPr lang="fr-CH" sz="1600" dirty="0"/>
                    </a:p>
                  </a:txBody>
                  <a:tcPr anchor="ctr" anchorCtr="1"/>
                </a:tc>
              </a:tr>
              <a:tr h="681414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Total</a:t>
                      </a:r>
                      <a:endParaRPr lang="fr-CH" sz="1600" dirty="0"/>
                    </a:p>
                  </a:txBody>
                  <a:tcPr anchor="ctr" anchorCtr="1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9’389.25</a:t>
                      </a:r>
                      <a:endParaRPr lang="fr-CH" sz="1600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pPr algn="ctr"/>
                      <a:endParaRPr lang="fr-CH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C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E941-2AC2-4E25-81B5-1CF2FAF1EA91}" type="slidenum">
              <a:rPr lang="fr-CH" smtClean="0"/>
              <a:t>16</a:t>
            </a:fld>
            <a:endParaRPr lang="fr-CH" dirty="0"/>
          </a:p>
        </p:txBody>
      </p:sp>
      <p:sp>
        <p:nvSpPr>
          <p:cNvPr id="8" name="Espace réservé du pied de page 1"/>
          <p:cNvSpPr txBox="1">
            <a:spLocks/>
          </p:cNvSpPr>
          <p:nvPr/>
        </p:nvSpPr>
        <p:spPr>
          <a:xfrm>
            <a:off x="1018686" y="6356351"/>
            <a:ext cx="43999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H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 Sous réserve de la répartition des intérêts passifs, des dettes hypothécaires et des déductions sociales</a:t>
            </a:r>
            <a:endParaRPr lang="fr-CH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85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7" y="1059635"/>
            <a:ext cx="8024001" cy="497013"/>
          </a:xfrm>
        </p:spPr>
        <p:txBody>
          <a:bodyPr/>
          <a:lstStyle/>
          <a:p>
            <a:r>
              <a:rPr lang="fr-CH" dirty="0" smtClean="0"/>
              <a:t>Différence entre l’exemple 1 et l’exemple 2</a:t>
            </a:r>
            <a:endParaRPr lang="fr-CH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77935" y="72428"/>
            <a:ext cx="7886700" cy="497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CH" dirty="0" smtClean="0">
                <a:solidFill>
                  <a:schemeClr val="bg1"/>
                </a:solidFill>
              </a:rPr>
              <a:t>1. Revenu et fortune à l’étranger</a:t>
            </a:r>
            <a:endParaRPr lang="fr-CH" dirty="0">
              <a:solidFill>
                <a:schemeClr val="bg1"/>
              </a:solidFill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958928"/>
              </p:ext>
            </p:extLst>
          </p:nvPr>
        </p:nvGraphicFramePr>
        <p:xfrm>
          <a:off x="623889" y="2046841"/>
          <a:ext cx="7891462" cy="2797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5854"/>
                <a:gridCol w="5415608"/>
              </a:tblGrid>
              <a:tr h="699383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Exemple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Impôts totaux</a:t>
                      </a:r>
                      <a:endParaRPr lang="fr-CH" sz="1600" dirty="0"/>
                    </a:p>
                  </a:txBody>
                  <a:tcPr anchor="ctr" anchorCtr="1"/>
                </a:tc>
              </a:tr>
              <a:tr h="699383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Exemple</a:t>
                      </a:r>
                      <a:r>
                        <a:rPr lang="fr-CH" sz="1600" baseline="0" dirty="0" smtClean="0"/>
                        <a:t> 1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600" b="1" dirty="0" smtClean="0"/>
                        <a:t>8’835.60</a:t>
                      </a:r>
                      <a:endParaRPr lang="fr-CH" sz="1600" dirty="0"/>
                    </a:p>
                  </a:txBody>
                  <a:tcPr anchor="ctr" anchorCtr="1"/>
                </a:tc>
              </a:tr>
              <a:tr h="699383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Exemple</a:t>
                      </a:r>
                      <a:r>
                        <a:rPr lang="fr-CH" sz="1600" baseline="0" dirty="0" smtClean="0"/>
                        <a:t> 2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600" b="1" dirty="0" smtClean="0"/>
                        <a:t>9’389.25</a:t>
                      </a:r>
                      <a:endParaRPr lang="fr-CH" sz="1600" b="1" dirty="0"/>
                    </a:p>
                  </a:txBody>
                  <a:tcPr anchor="ctr" anchorCtr="1"/>
                </a:tc>
              </a:tr>
              <a:tr h="699383">
                <a:tc>
                  <a:txBody>
                    <a:bodyPr/>
                    <a:lstStyle/>
                    <a:p>
                      <a:pPr algn="ctr"/>
                      <a:r>
                        <a:rPr lang="fr-CH" sz="1600" dirty="0" smtClean="0"/>
                        <a:t>Différence</a:t>
                      </a:r>
                      <a:endParaRPr lang="fr-CH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b="1" dirty="0" smtClean="0"/>
                        <a:t>553.65</a:t>
                      </a:r>
                      <a:endParaRPr lang="fr-CH" sz="1600" b="1" dirty="0"/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E941-2AC2-4E25-81B5-1CF2FAF1EA91}" type="slidenum">
              <a:rPr lang="fr-CH" smtClean="0"/>
              <a:t>17</a:t>
            </a:fld>
            <a:endParaRPr lang="fr-CH" dirty="0"/>
          </a:p>
        </p:txBody>
      </p:sp>
      <p:sp>
        <p:nvSpPr>
          <p:cNvPr id="8" name="Espace réservé du pied de page 1"/>
          <p:cNvSpPr txBox="1">
            <a:spLocks/>
          </p:cNvSpPr>
          <p:nvPr/>
        </p:nvSpPr>
        <p:spPr>
          <a:xfrm>
            <a:off x="1018686" y="6356351"/>
            <a:ext cx="43999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H" sz="1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 Sous réserve de la répartition des intérêts passifs, des dettes hypothécaires et des déductions sociales</a:t>
            </a:r>
            <a:endParaRPr lang="fr-CH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93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186253"/>
            <a:ext cx="7886700" cy="497013"/>
          </a:xfrm>
        </p:spPr>
        <p:txBody>
          <a:bodyPr/>
          <a:lstStyle/>
          <a:p>
            <a:r>
              <a:rPr lang="fr-CH" dirty="0" smtClean="0"/>
              <a:t>En bref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2183666"/>
            <a:ext cx="7886700" cy="341960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 smtClean="0"/>
              <a:t>Norme internationale qui prévoit que certaines institutions financières collectent des renseignements financiers relatifs à leurs clients qui ont une résidence fiscale à </a:t>
            </a:r>
            <a:r>
              <a:rPr lang="fr-CH" dirty="0" smtClean="0">
                <a:solidFill>
                  <a:schemeClr val="bg1">
                    <a:lumMod val="50000"/>
                  </a:schemeClr>
                </a:solidFill>
              </a:rPr>
              <a:t>l’étranger et échangent ensuite ces informations avec le pays de résidence</a:t>
            </a:r>
            <a:endParaRPr lang="fr-CH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77935" y="72428"/>
            <a:ext cx="7886700" cy="497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CH" dirty="0">
                <a:solidFill>
                  <a:schemeClr val="bg1"/>
                </a:solidFill>
              </a:rPr>
              <a:t>2</a:t>
            </a:r>
            <a:r>
              <a:rPr lang="fr-CH" dirty="0" smtClean="0">
                <a:solidFill>
                  <a:schemeClr val="bg1"/>
                </a:solidFill>
              </a:rPr>
              <a:t>. Echange automatique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E941-2AC2-4E25-81B5-1CF2FAF1EA91}" type="slidenum">
              <a:rPr lang="fr-CH" smtClean="0"/>
              <a:t>18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33801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1775103"/>
            <a:ext cx="7886700" cy="341960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 smtClean="0"/>
              <a:t>Fonctionnement de l’échange automatique :</a:t>
            </a:r>
            <a:endParaRPr lang="fr-CH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77935" y="72428"/>
            <a:ext cx="7886700" cy="497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CH" dirty="0" smtClean="0">
                <a:solidFill>
                  <a:schemeClr val="bg1"/>
                </a:solidFill>
              </a:rPr>
              <a:t>2. Echange automatique</a:t>
            </a:r>
            <a:endParaRPr lang="fr-CH" dirty="0">
              <a:solidFill>
                <a:schemeClr val="bg1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1349" y="2300078"/>
            <a:ext cx="4043808" cy="3977047"/>
          </a:xfrm>
          <a:prstGeom prst="rect">
            <a:avLst/>
          </a:prstGeom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E941-2AC2-4E25-81B5-1CF2FAF1EA91}" type="slidenum">
              <a:rPr lang="fr-CH" smtClean="0"/>
              <a:t>19</a:t>
            </a:fld>
            <a:endParaRPr lang="fr-CH" dirty="0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623888" y="1186253"/>
            <a:ext cx="7886700" cy="497013"/>
          </a:xfrm>
        </p:spPr>
        <p:txBody>
          <a:bodyPr/>
          <a:lstStyle/>
          <a:p>
            <a:r>
              <a:rPr lang="fr-CH" dirty="0" smtClean="0"/>
              <a:t>En bref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44998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974882"/>
            <a:ext cx="7886700" cy="497013"/>
          </a:xfrm>
        </p:spPr>
        <p:txBody>
          <a:bodyPr/>
          <a:lstStyle/>
          <a:p>
            <a:r>
              <a:rPr lang="fr-CH" dirty="0" smtClean="0"/>
              <a:t>Schéma de situation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1742189"/>
            <a:ext cx="7886700" cy="434746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 smtClean="0"/>
              <a:t>Contribuables jurassiens vivant à Delémont, de confession catholique, sans enfant à charge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sz="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 smtClean="0"/>
              <a:t>Monsieur est salarié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sz="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 smtClean="0"/>
              <a:t>Madame touche une pension (secteur privé) </a:t>
            </a:r>
            <a:r>
              <a:rPr lang="fr-CH" dirty="0"/>
              <a:t>versée depuis </a:t>
            </a:r>
            <a:r>
              <a:rPr lang="fr-CH" dirty="0" smtClean="0"/>
              <a:t>l’étranger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 smtClean="0"/>
              <a:t>Ils sont propriétaires d’une maison et d’un compte bancaire </a:t>
            </a:r>
            <a:r>
              <a:rPr lang="fr-CH" dirty="0"/>
              <a:t>à l’étranger </a:t>
            </a:r>
            <a:endParaRPr lang="fr-CH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sz="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 smtClean="0"/>
              <a:t>Ils disposent d’une fortune nette de CHF 100’000.- en Suisse sur un compte bancaire</a:t>
            </a:r>
          </a:p>
          <a:p>
            <a:endParaRPr lang="fr-CH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77935" y="72428"/>
            <a:ext cx="7886700" cy="12643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fr-CH" sz="1500" dirty="0">
              <a:solidFill>
                <a:schemeClr val="bg1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E941-2AC2-4E25-81B5-1CF2FAF1EA91}" type="slidenum">
              <a:rPr lang="fr-CH" smtClean="0"/>
              <a:t>2</a:t>
            </a:fld>
            <a:endParaRPr lang="fr-CH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377935" y="72428"/>
            <a:ext cx="7886700" cy="497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CH" dirty="0" smtClean="0">
                <a:solidFill>
                  <a:schemeClr val="bg1"/>
                </a:solidFill>
              </a:rPr>
              <a:t>1. </a:t>
            </a:r>
            <a:r>
              <a:rPr lang="fr-CH" dirty="0">
                <a:solidFill>
                  <a:schemeClr val="bg1"/>
                </a:solidFill>
              </a:rPr>
              <a:t>Revenu et fortune à </a:t>
            </a:r>
            <a:r>
              <a:rPr lang="fr-CH" dirty="0" smtClean="0">
                <a:solidFill>
                  <a:schemeClr val="bg1"/>
                </a:solidFill>
              </a:rPr>
              <a:t>l’étranger</a:t>
            </a:r>
            <a:endParaRPr lang="fr-C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30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122731"/>
            <a:ext cx="7886700" cy="497013"/>
          </a:xfrm>
        </p:spPr>
        <p:txBody>
          <a:bodyPr/>
          <a:lstStyle/>
          <a:p>
            <a:r>
              <a:rPr lang="fr-CH" dirty="0" smtClean="0"/>
              <a:t>«Compte déclarable»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55794" y="1886446"/>
            <a:ext cx="7886700" cy="341960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fr-CH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 smtClean="0"/>
              <a:t>L’échange automatique concerne les «comptes déclarables»</a:t>
            </a:r>
          </a:p>
          <a:p>
            <a:endParaRPr lang="fr-CH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 smtClean="0"/>
              <a:t>«compte déclarable» = compte financier ouvert auprès d’une institution financière déclarante qui doit faire l’objet d’une déclaration </a:t>
            </a:r>
          </a:p>
          <a:p>
            <a:endParaRPr lang="fr-CH" dirty="0" smtClean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77935" y="72428"/>
            <a:ext cx="7886700" cy="497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CH" dirty="0" smtClean="0">
                <a:solidFill>
                  <a:schemeClr val="bg1"/>
                </a:solidFill>
              </a:rPr>
              <a:t>2. Echange automatique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E941-2AC2-4E25-81B5-1CF2FAF1EA91}" type="slidenum">
              <a:rPr lang="fr-CH" smtClean="0"/>
              <a:t>20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50852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874225"/>
            <a:ext cx="7886700" cy="497013"/>
          </a:xfrm>
        </p:spPr>
        <p:txBody>
          <a:bodyPr/>
          <a:lstStyle/>
          <a:p>
            <a:r>
              <a:rPr lang="fr-CH" dirty="0" smtClean="0"/>
              <a:t>«Compte déclarable»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7" y="1531913"/>
            <a:ext cx="8238011" cy="482443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 smtClean="0"/>
              <a:t>Comptes exclus selon la loi suisse :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fr-CH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Comptes liés à la prévoyance professionnelle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endParaRPr lang="fr-CH" sz="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fr-CH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Police et comptes de libre passage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endParaRPr lang="fr-CH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fr-CH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Comptes gérés ou détenus par une ou plusieurs institutions financières suisses non déclarantes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endParaRPr lang="fr-CH" sz="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fr-CH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comptes de garantie de loyer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endParaRPr lang="fr-CH" sz="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fr-CH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comptes d’avocats ou de notaires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endParaRPr lang="fr-CH" sz="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fr-CH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comptes de consignation de capital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endParaRPr lang="fr-CH" sz="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fr-CH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Comptes d’associations, de fondations, de communauté de propriétaires, de PPE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endParaRPr lang="fr-CH" sz="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fr-CH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comptes inactifs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endParaRPr lang="fr-CH" sz="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fr-CH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Comptes en monnaie électronique (à certaines conditions)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endParaRPr lang="fr-CH" sz="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fr-CH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Comptes de défunt</a:t>
            </a:r>
          </a:p>
          <a:p>
            <a:pPr lvl="1"/>
            <a:endParaRPr lang="fr-CH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77935" y="72428"/>
            <a:ext cx="7886700" cy="497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CH" dirty="0">
                <a:solidFill>
                  <a:schemeClr val="bg1"/>
                </a:solidFill>
              </a:rPr>
              <a:t>2</a:t>
            </a:r>
            <a:r>
              <a:rPr lang="fr-CH" dirty="0" smtClean="0">
                <a:solidFill>
                  <a:schemeClr val="bg1"/>
                </a:solidFill>
              </a:rPr>
              <a:t>. Echange automatique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E941-2AC2-4E25-81B5-1CF2FAF1EA91}" type="slidenum">
              <a:rPr lang="fr-CH" smtClean="0"/>
              <a:t>21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70734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108431"/>
            <a:ext cx="7886700" cy="497013"/>
          </a:xfrm>
        </p:spPr>
        <p:txBody>
          <a:bodyPr/>
          <a:lstStyle/>
          <a:p>
            <a:r>
              <a:rPr lang="fr-CH" dirty="0" smtClean="0"/>
              <a:t>«Autorités compétentes pour lesquelles l’accord a pris effet»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1900746"/>
            <a:ext cx="7886700" cy="341960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 smtClean="0"/>
              <a:t>L’EAR a lieu entre autorités compétentes pour lesquelles l’accord a pris effet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 smtClean="0"/>
              <a:t>Dès le 1</a:t>
            </a:r>
            <a:r>
              <a:rPr lang="fr-CH" baseline="30000" dirty="0" smtClean="0"/>
              <a:t>er</a:t>
            </a:r>
            <a:r>
              <a:rPr lang="fr-CH" dirty="0" smtClean="0"/>
              <a:t> janvier 2017 : Australie, Canada, Corée du Sud, Guernesey, Ile de Man, Islande, Japon, Jersey, Norvège, UE (tous les pays membres, plus Iles </a:t>
            </a:r>
            <a:r>
              <a:rPr lang="fr-FR" dirty="0" smtClean="0"/>
              <a:t>Å</a:t>
            </a:r>
            <a:r>
              <a:rPr lang="fr-CH" dirty="0" smtClean="0"/>
              <a:t>land, Açores, Iles Canaries, Gibraltar, Guadeloupe, Guyane française, Madère, Martinique, Mayotte, Réunion et Saint-Martin)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77935" y="72428"/>
            <a:ext cx="7886700" cy="497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CH" dirty="0" smtClean="0">
                <a:solidFill>
                  <a:schemeClr val="bg1"/>
                </a:solidFill>
              </a:rPr>
              <a:t>2. Echange automatique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E941-2AC2-4E25-81B5-1CF2FAF1EA91}" type="slidenum">
              <a:rPr lang="fr-CH" smtClean="0"/>
              <a:t>22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71505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1765377"/>
            <a:ext cx="7886700" cy="425604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 smtClean="0"/>
              <a:t>Dès le 1</a:t>
            </a:r>
            <a:r>
              <a:rPr lang="fr-CH" baseline="30000" dirty="0" smtClean="0"/>
              <a:t>er</a:t>
            </a:r>
            <a:r>
              <a:rPr lang="fr-CH" dirty="0" smtClean="0"/>
              <a:t> janvier 2018, et sous réserve de la procédure de consultation actuelle : Afrique du Sud, Andorre, Argentine, Barbade, Bermudes, Brésil, Chili, Groenland, Inde, Iles Caïman, Iles Féroé, Iles Turques-et-Caïques, Iles Vierges britanniques, Israël, Maurice, Mexique, Monaco, Nouvelle-Zélande, Saint-Martin, Seychelles et Uruguay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 smtClean="0"/>
              <a:t>Liste complète sur </a:t>
            </a:r>
            <a:r>
              <a:rPr lang="fr-CH" dirty="0"/>
              <a:t>le site du </a:t>
            </a:r>
            <a:r>
              <a:rPr lang="fr-CH" dirty="0" smtClean="0"/>
              <a:t>Secrétariat d’Etat aux questions financières internationales (www.sif.admin.ch)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77935" y="72428"/>
            <a:ext cx="7886700" cy="497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CH" dirty="0" smtClean="0">
                <a:solidFill>
                  <a:schemeClr val="bg1"/>
                </a:solidFill>
              </a:rPr>
              <a:t>2. Echange automatique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E941-2AC2-4E25-81B5-1CF2FAF1EA91}" type="slidenum">
              <a:rPr lang="fr-CH" smtClean="0"/>
              <a:t>23</a:t>
            </a:fld>
            <a:endParaRPr lang="fr-CH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623888" y="1108431"/>
            <a:ext cx="7886700" cy="497013"/>
          </a:xfrm>
        </p:spPr>
        <p:txBody>
          <a:bodyPr/>
          <a:lstStyle/>
          <a:p>
            <a:r>
              <a:rPr lang="fr-CH" dirty="0" smtClean="0"/>
              <a:t>«Autorités compétentes pour lesquelles l’accord a pris effet»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48742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923602"/>
            <a:ext cx="7886700" cy="497013"/>
          </a:xfrm>
        </p:spPr>
        <p:txBody>
          <a:bodyPr/>
          <a:lstStyle/>
          <a:p>
            <a:r>
              <a:rPr lang="fr-CH" dirty="0" smtClean="0"/>
              <a:t>Informations transmises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1653702"/>
            <a:ext cx="7886700" cy="443594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 smtClean="0"/>
              <a:t>Nom, adresse, juridiction(s) de résidence, numéro d’identification fiscale (NIF), date de naissance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 smtClean="0"/>
              <a:t>Numéro de compte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 smtClean="0"/>
              <a:t>Solde du compte à la fin de l’année civile ou à la clôture du compte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 smtClean="0"/>
              <a:t>Montant des intérêts, des dividendes, autres revenus produits par des actifs</a:t>
            </a:r>
            <a:endParaRPr lang="fr-CH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77935" y="72428"/>
            <a:ext cx="7886700" cy="497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CH" dirty="0" smtClean="0">
                <a:solidFill>
                  <a:schemeClr val="bg1"/>
                </a:solidFill>
              </a:rPr>
              <a:t>2. Echange automatique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E941-2AC2-4E25-81B5-1CF2FAF1EA91}" type="slidenum">
              <a:rPr lang="fr-CH" smtClean="0"/>
              <a:t>24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26213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961698"/>
            <a:ext cx="7886700" cy="497013"/>
          </a:xfrm>
        </p:spPr>
        <p:txBody>
          <a:bodyPr/>
          <a:lstStyle/>
          <a:p>
            <a:r>
              <a:rPr lang="fr-CH" dirty="0" smtClean="0"/>
              <a:t>Echange automatique et dénonciation spontanée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1624518"/>
            <a:ext cx="7886700" cy="449417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 smtClean="0"/>
              <a:t>En général, une dénonciation spontanée est possible si :</a:t>
            </a:r>
          </a:p>
          <a:p>
            <a:endParaRPr lang="fr-CH" dirty="0" smtClean="0"/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fr-CH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Aucune autorité n’a connaissance de la soustraction d’impôt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endParaRPr lang="fr-CH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fr-CH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personne concernée collabore sans réserve avec l’administration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endParaRPr lang="fr-CH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fr-CH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Elle s’efforce d’acquitter le rappel d’impôt dû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dirty="0" smtClean="0"/>
          </a:p>
          <a:p>
            <a:endParaRPr lang="fr-CH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dirty="0" smtClean="0"/>
              <a:t>En 2017, une dénonciation spontanée sans amende sera admise, ce qui ne sera certainement pas le cas en 2018.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dirty="0" smtClean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77935" y="72428"/>
            <a:ext cx="7886700" cy="497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CH" dirty="0" smtClean="0">
                <a:solidFill>
                  <a:schemeClr val="bg1"/>
                </a:solidFill>
              </a:rPr>
              <a:t>2. Echange automatique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E941-2AC2-4E25-81B5-1CF2FAF1EA91}" type="slidenum">
              <a:rPr lang="fr-CH" smtClean="0"/>
              <a:t>25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64684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3082" y="1030770"/>
            <a:ext cx="8008312" cy="497013"/>
          </a:xfrm>
        </p:spPr>
        <p:txBody>
          <a:bodyPr/>
          <a:lstStyle/>
          <a:p>
            <a:r>
              <a:rPr lang="fr-CH" dirty="0" smtClean="0"/>
              <a:t>Comment annoncer des avoirs non déclarés ?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1789889"/>
            <a:ext cx="7886700" cy="441103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1800" dirty="0" smtClean="0"/>
              <a:t>Courrier à envoyer à l’adresse suivante :</a:t>
            </a:r>
          </a:p>
          <a:p>
            <a:endParaRPr lang="fr-CH" sz="800" dirty="0" smtClean="0"/>
          </a:p>
          <a:p>
            <a:r>
              <a:rPr lang="fr-CH" sz="1800" dirty="0" smtClean="0"/>
              <a:t>	Service des Contributions</a:t>
            </a:r>
          </a:p>
          <a:p>
            <a:r>
              <a:rPr lang="fr-CH" sz="1800" dirty="0" smtClean="0"/>
              <a:t>	Secteur du rappel d’impôt</a:t>
            </a:r>
          </a:p>
          <a:p>
            <a:r>
              <a:rPr lang="fr-CH" sz="1800" dirty="0" smtClean="0"/>
              <a:t>	Rue de la Justice 2</a:t>
            </a:r>
          </a:p>
          <a:p>
            <a:r>
              <a:rPr lang="fr-CH" sz="1800" dirty="0" smtClean="0"/>
              <a:t>	2800 Delémont</a:t>
            </a:r>
          </a:p>
          <a:p>
            <a:endParaRPr lang="fr-CH" sz="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1800" dirty="0" smtClean="0"/>
              <a:t>Ne pas inclure votre dénonciation dans la déclaration d’impôt 2016</a:t>
            </a:r>
          </a:p>
          <a:p>
            <a:endParaRPr lang="fr-CH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1800" dirty="0" smtClean="0"/>
              <a:t>La dénonciation spontanée doit comporter tous les éléments (comptes, immeubles, etc.) non déclarés en Suisse et à l’étranger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77935" y="72428"/>
            <a:ext cx="7886700" cy="497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CH" sz="2000" dirty="0">
                <a:solidFill>
                  <a:schemeClr val="bg1"/>
                </a:solidFill>
              </a:rPr>
              <a:t>3</a:t>
            </a:r>
            <a:r>
              <a:rPr lang="fr-CH" sz="2000" dirty="0" smtClean="0">
                <a:solidFill>
                  <a:schemeClr val="bg1"/>
                </a:solidFill>
              </a:rPr>
              <a:t>. Procédure de dénonciation spontanée</a:t>
            </a:r>
            <a:endParaRPr lang="fr-CH" sz="2000" dirty="0">
              <a:solidFill>
                <a:schemeClr val="bg1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E941-2AC2-4E25-81B5-1CF2FAF1EA91}" type="slidenum">
              <a:rPr lang="fr-CH" smtClean="0"/>
              <a:t>26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00436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8034" y="1143231"/>
            <a:ext cx="7982554" cy="497013"/>
          </a:xfrm>
        </p:spPr>
        <p:txBody>
          <a:bodyPr/>
          <a:lstStyle/>
          <a:p>
            <a:r>
              <a:rPr lang="fr-CH" dirty="0"/>
              <a:t>Comment annoncer des avoirs non déclarés ?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1819072"/>
            <a:ext cx="7886700" cy="460748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1800" dirty="0" smtClean="0"/>
              <a:t>Comptes bancaires</a:t>
            </a:r>
          </a:p>
          <a:p>
            <a:endParaRPr lang="fr-CH" sz="800" dirty="0"/>
          </a:p>
          <a:p>
            <a:r>
              <a:rPr lang="fr-CH" sz="1800" dirty="0" smtClean="0"/>
              <a:t>Les extraits détaillés des comptes bancaires non déclarés pour la période du 1</a:t>
            </a:r>
            <a:r>
              <a:rPr lang="fr-CH" sz="1800" baseline="30000" dirty="0" smtClean="0"/>
              <a:t>er</a:t>
            </a:r>
            <a:r>
              <a:rPr lang="fr-CH" sz="1800" dirty="0" smtClean="0"/>
              <a:t> janvier 2007 au 31 décembre 2016. </a:t>
            </a:r>
          </a:p>
          <a:p>
            <a:endParaRPr lang="fr-CH" sz="1800" dirty="0" smtClean="0"/>
          </a:p>
          <a:p>
            <a:endParaRPr lang="fr-CH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1800" dirty="0" smtClean="0"/>
              <a:t>Immeuble à l’étranger</a:t>
            </a:r>
            <a:endParaRPr lang="fr-CH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sz="800" dirty="0" smtClean="0"/>
          </a:p>
          <a:p>
            <a:r>
              <a:rPr lang="fr-CH" sz="1800" dirty="0" smtClean="0"/>
              <a:t>Copie de l’acte d’achat du bien (ou certificat d’hérédité)</a:t>
            </a:r>
          </a:p>
          <a:p>
            <a:r>
              <a:rPr lang="fr-CH" sz="1800" dirty="0" smtClean="0"/>
              <a:t>Plan d’amortissement bancaire depuis 2007 (si existant)</a:t>
            </a:r>
          </a:p>
          <a:p>
            <a:r>
              <a:rPr lang="fr-CH" sz="1800" dirty="0" smtClean="0"/>
              <a:t>Copie des baux à loyer depuis 2007 (si immeuble loué)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77935" y="72428"/>
            <a:ext cx="7886700" cy="497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CH" sz="2000" dirty="0">
                <a:solidFill>
                  <a:schemeClr val="bg1"/>
                </a:solidFill>
              </a:rPr>
              <a:t>3</a:t>
            </a:r>
            <a:r>
              <a:rPr lang="fr-CH" sz="2000" dirty="0" smtClean="0">
                <a:solidFill>
                  <a:schemeClr val="bg1"/>
                </a:solidFill>
              </a:rPr>
              <a:t>. Procédure de dénonciation spontanée</a:t>
            </a:r>
            <a:endParaRPr lang="fr-CH" sz="2000" dirty="0">
              <a:solidFill>
                <a:schemeClr val="bg1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E941-2AC2-4E25-81B5-1CF2FAF1EA91}" type="slidenum">
              <a:rPr lang="fr-CH" smtClean="0"/>
              <a:t>27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1266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8034" y="1153223"/>
            <a:ext cx="7982554" cy="497013"/>
          </a:xfrm>
        </p:spPr>
        <p:txBody>
          <a:bodyPr/>
          <a:lstStyle/>
          <a:p>
            <a:r>
              <a:rPr lang="fr-CH" dirty="0" smtClean="0"/>
              <a:t>Processus de taxation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2159540"/>
            <a:ext cx="7886700" cy="426701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1800" dirty="0" smtClean="0"/>
              <a:t>Ouverture formelle de la procédure de rappel d’impôt</a:t>
            </a:r>
          </a:p>
          <a:p>
            <a:endParaRPr lang="fr-CH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1800" dirty="0" smtClean="0"/>
              <a:t>Examen par le secteur du rappel d’impôt des pièces justificatives</a:t>
            </a:r>
          </a:p>
          <a:p>
            <a:endParaRPr lang="fr-CH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1800" dirty="0" smtClean="0"/>
              <a:t>Demande de renseignements complémentaires si besoin</a:t>
            </a:r>
          </a:p>
          <a:p>
            <a:endParaRPr lang="fr-CH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1800" dirty="0" smtClean="0"/>
              <a:t>Calcul de la fixation du montant de rappel d’impôt sans amende en 2017, avec intérêts moratoires sur 10 ans.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77935" y="72428"/>
            <a:ext cx="7886700" cy="497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CH" sz="2000" dirty="0">
                <a:solidFill>
                  <a:schemeClr val="bg1"/>
                </a:solidFill>
              </a:rPr>
              <a:t>3</a:t>
            </a:r>
            <a:r>
              <a:rPr lang="fr-CH" sz="2000" dirty="0" smtClean="0">
                <a:solidFill>
                  <a:schemeClr val="bg1"/>
                </a:solidFill>
              </a:rPr>
              <a:t>. Procédure de dénonciation spontanée</a:t>
            </a:r>
            <a:endParaRPr lang="fr-CH" sz="2000" dirty="0">
              <a:solidFill>
                <a:schemeClr val="bg1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E941-2AC2-4E25-81B5-1CF2FAF1EA91}" type="slidenum">
              <a:rPr lang="fr-CH" smtClean="0"/>
              <a:t>28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87495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5961" y="1048636"/>
            <a:ext cx="7982554" cy="497013"/>
          </a:xfrm>
        </p:spPr>
        <p:txBody>
          <a:bodyPr/>
          <a:lstStyle/>
          <a:p>
            <a:r>
              <a:rPr lang="fr-CH" dirty="0" smtClean="0"/>
              <a:t>Combien devrais-je payer ?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2472744"/>
            <a:ext cx="7886700" cy="395381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1600" dirty="0" smtClean="0"/>
              <a:t>= immeuble avec valeur de moins EUR 100’000 et comptes bancaires de capital de moins de EUR 10’000, sauf exception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1600" dirty="0" smtClean="0"/>
              <a:t>Décision du secteur du rappel d’impôt par courrier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1600" dirty="0" smtClean="0"/>
              <a:t>Ajout des rendements des 10 dernières années sur la taxation ouverte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1600" dirty="0" smtClean="0"/>
              <a:t>Intégration de la valeur de l’immeuble dans la dernière taxation ouverte pour l’imposition du taux de la fortune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1600" dirty="0" smtClean="0"/>
              <a:t>Le cas sera considéré comme «amnistié»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77935" y="72428"/>
            <a:ext cx="7886700" cy="497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CH" sz="2000" dirty="0">
                <a:solidFill>
                  <a:schemeClr val="bg1"/>
                </a:solidFill>
              </a:rPr>
              <a:t>3</a:t>
            </a:r>
            <a:r>
              <a:rPr lang="fr-CH" sz="2000" dirty="0" smtClean="0">
                <a:solidFill>
                  <a:schemeClr val="bg1"/>
                </a:solidFill>
              </a:rPr>
              <a:t>. Procédure de dénonciation spontanée</a:t>
            </a:r>
            <a:endParaRPr lang="fr-CH" sz="2000" dirty="0">
              <a:solidFill>
                <a:schemeClr val="bg1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E941-2AC2-4E25-81B5-1CF2FAF1EA91}" type="slidenum">
              <a:rPr lang="fr-CH" smtClean="0"/>
              <a:t>29</a:t>
            </a:fld>
            <a:endParaRPr lang="fr-CH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75961" y="1760690"/>
            <a:ext cx="7982554" cy="497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CH" dirty="0" smtClean="0"/>
              <a:t>Cas bagatelle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8892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z="2100" dirty="0" smtClean="0"/>
              <a:t>Pensions </a:t>
            </a:r>
            <a:r>
              <a:rPr lang="fr-CH" sz="2100" dirty="0"/>
              <a:t>versées par le secteur privé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 smtClean="0"/>
          </a:p>
          <a:p>
            <a:r>
              <a:rPr lang="fr-CH" dirty="0" smtClean="0"/>
              <a:t>Les pensions ou autres rémunérations similaires versées sont imposables dans l’Etat de résidence du bénéficiaire</a:t>
            </a:r>
            <a:r>
              <a:rPr lang="fr-CH" dirty="0"/>
              <a:t> </a:t>
            </a:r>
            <a:r>
              <a:rPr lang="fr-CH" dirty="0" smtClean="0"/>
              <a:t>(=Suisse)</a:t>
            </a:r>
            <a:endParaRPr lang="fr-CH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77935" y="72428"/>
            <a:ext cx="7886700" cy="497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CH" dirty="0" smtClean="0">
                <a:solidFill>
                  <a:schemeClr val="bg1"/>
                </a:solidFill>
              </a:rPr>
              <a:t>1. Revenu et fortune à l’étranger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E941-2AC2-4E25-81B5-1CF2FAF1EA91}" type="slidenum">
              <a:rPr lang="fr-CH" smtClean="0"/>
              <a:t>3</a:t>
            </a:fld>
            <a:endParaRPr lang="fr-CH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623888" y="1066277"/>
            <a:ext cx="7886700" cy="497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CH" sz="2200" u="sng" dirty="0" smtClean="0"/>
              <a:t>Principes d’imposition</a:t>
            </a:r>
            <a:endParaRPr lang="fr-CH" sz="2200" u="sng" dirty="0"/>
          </a:p>
        </p:txBody>
      </p:sp>
    </p:spTree>
    <p:extLst>
      <p:ext uri="{BB962C8B-B14F-4D97-AF65-F5344CB8AC3E}">
        <p14:creationId xmlns:p14="http://schemas.microsoft.com/office/powerpoint/2010/main" val="346449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76337"/>
            <a:ext cx="7982554" cy="497013"/>
          </a:xfrm>
        </p:spPr>
        <p:txBody>
          <a:bodyPr/>
          <a:lstStyle/>
          <a:p>
            <a:r>
              <a:rPr lang="fr-CH" dirty="0" smtClean="0"/>
              <a:t>Autre cas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2472744"/>
            <a:ext cx="7886700" cy="395381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fr-CH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1800" dirty="0" smtClean="0"/>
              <a:t>Rappel d’impôt sur 10 ans avec intérêts moratoires mais sans amende</a:t>
            </a:r>
          </a:p>
          <a:p>
            <a:endParaRPr lang="fr-CH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1800" dirty="0" smtClean="0"/>
              <a:t>Paiement à 30 jours dès réception de la décision</a:t>
            </a:r>
          </a:p>
          <a:p>
            <a:endParaRPr lang="fr-CH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1800" dirty="0" smtClean="0"/>
              <a:t>Possibilité d’arrangement pour le paiement à voir avec les recettes de district, si nécessaire. 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77935" y="72428"/>
            <a:ext cx="7886700" cy="497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CH" sz="2000" dirty="0">
                <a:solidFill>
                  <a:schemeClr val="bg1"/>
                </a:solidFill>
              </a:rPr>
              <a:t>3</a:t>
            </a:r>
            <a:r>
              <a:rPr lang="fr-CH" sz="2000" dirty="0" smtClean="0">
                <a:solidFill>
                  <a:schemeClr val="bg1"/>
                </a:solidFill>
              </a:rPr>
              <a:t>. Procédure de dénonciation spontanée</a:t>
            </a:r>
            <a:endParaRPr lang="fr-CH" sz="2000" dirty="0">
              <a:solidFill>
                <a:schemeClr val="bg1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E941-2AC2-4E25-81B5-1CF2FAF1EA91}" type="slidenum">
              <a:rPr lang="fr-CH" smtClean="0"/>
              <a:t>30</a:t>
            </a:fld>
            <a:endParaRPr lang="fr-CH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623888" y="1079930"/>
            <a:ext cx="7982554" cy="497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CH" dirty="0" smtClean="0"/>
              <a:t>Combien devrais-je payer ?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461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2796" y="1174719"/>
            <a:ext cx="7982554" cy="497013"/>
          </a:xfrm>
        </p:spPr>
        <p:txBody>
          <a:bodyPr/>
          <a:lstStyle/>
          <a:p>
            <a:r>
              <a:rPr lang="fr-CH" dirty="0" smtClean="0"/>
              <a:t>Conclusion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8034" y="2052536"/>
            <a:ext cx="7886700" cy="433087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1800" dirty="0" smtClean="0"/>
              <a:t>Tous les cas seront vus et examinés par le secteur du rappel d’impôt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1800" dirty="0" smtClean="0"/>
              <a:t>Les dénonciations spontanées (= sans amende) doivent être déposées jusqu’au 31 décembre 2017 au plus tard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H" sz="1800" dirty="0" smtClean="0"/>
              <a:t>Dès 2018, forte probabilité d’une amende pour ces cas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sz="1800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77935" y="72428"/>
            <a:ext cx="7886700" cy="497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CH" sz="2000" dirty="0">
                <a:solidFill>
                  <a:schemeClr val="bg1"/>
                </a:solidFill>
              </a:rPr>
              <a:t>3</a:t>
            </a:r>
            <a:r>
              <a:rPr lang="fr-CH" sz="2000" dirty="0" smtClean="0">
                <a:solidFill>
                  <a:schemeClr val="bg1"/>
                </a:solidFill>
              </a:rPr>
              <a:t>. Procédure de dénonciation spontanée</a:t>
            </a:r>
            <a:endParaRPr lang="fr-CH" sz="2000" dirty="0">
              <a:solidFill>
                <a:schemeClr val="bg1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E941-2AC2-4E25-81B5-1CF2FAF1EA91}" type="slidenum">
              <a:rPr lang="fr-CH" smtClean="0"/>
              <a:t>31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27579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137611"/>
            <a:ext cx="7886700" cy="497013"/>
          </a:xfrm>
        </p:spPr>
        <p:txBody>
          <a:bodyPr/>
          <a:lstStyle/>
          <a:p>
            <a:r>
              <a:rPr lang="fr-CH" dirty="0" smtClean="0"/>
              <a:t>Conséquences financières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1979384"/>
            <a:ext cx="7886700" cy="4265551"/>
          </a:xfrm>
        </p:spPr>
        <p:txBody>
          <a:bodyPr>
            <a:normAutofit/>
          </a:bodyPr>
          <a:lstStyle/>
          <a:p>
            <a:r>
              <a:rPr lang="fr-CH" dirty="0" smtClean="0"/>
              <a:t>Revenu imposable de base : CHF 50’000</a:t>
            </a:r>
          </a:p>
          <a:p>
            <a:endParaRPr lang="fr-CH" dirty="0"/>
          </a:p>
          <a:p>
            <a:r>
              <a:rPr lang="fr-CH" dirty="0" smtClean="0"/>
              <a:t>Fortune de base : 0</a:t>
            </a:r>
          </a:p>
          <a:p>
            <a:endParaRPr lang="fr-CH" dirty="0"/>
          </a:p>
          <a:p>
            <a:r>
              <a:rPr lang="fr-CH" dirty="0" smtClean="0"/>
              <a:t>Valeur immeuble : EUR 100’000</a:t>
            </a:r>
          </a:p>
          <a:p>
            <a:endParaRPr lang="fr-CH" dirty="0"/>
          </a:p>
          <a:p>
            <a:r>
              <a:rPr lang="fr-CH" dirty="0" smtClean="0"/>
              <a:t>Revenu locatif (propre utilisation) : 4%</a:t>
            </a:r>
          </a:p>
          <a:p>
            <a:endParaRPr lang="fr-CH" dirty="0"/>
          </a:p>
          <a:p>
            <a:r>
              <a:rPr lang="fr-CH" dirty="0" smtClean="0"/>
              <a:t>Montant du rappel d’impôt : CHF 7’200 (Etat et IFD)</a:t>
            </a:r>
          </a:p>
          <a:p>
            <a:endParaRPr lang="fr-CH" dirty="0"/>
          </a:p>
          <a:p>
            <a:endParaRPr lang="fr-CH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377935" y="72428"/>
            <a:ext cx="7886700" cy="497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CH" sz="2000" dirty="0">
                <a:solidFill>
                  <a:schemeClr val="bg1"/>
                </a:solidFill>
              </a:rPr>
              <a:t>3</a:t>
            </a:r>
            <a:r>
              <a:rPr lang="fr-CH" sz="2000" dirty="0" smtClean="0">
                <a:solidFill>
                  <a:schemeClr val="bg1"/>
                </a:solidFill>
              </a:rPr>
              <a:t>. Procédure de dénonciation spontanée</a:t>
            </a:r>
            <a:endParaRPr lang="fr-CH" sz="2000" dirty="0">
              <a:solidFill>
                <a:schemeClr val="bg1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23888" y="6356351"/>
            <a:ext cx="5491162" cy="365125"/>
          </a:xfrm>
        </p:spPr>
        <p:txBody>
          <a:bodyPr/>
          <a:lstStyle/>
          <a:p>
            <a:pPr algn="l"/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Seule la </a:t>
            </a:r>
            <a:r>
              <a:rPr lang="fr-CH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décision finale effectuée </a:t>
            </a:r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 le Service des contributions lors de la notification </a:t>
            </a:r>
            <a:r>
              <a:rPr lang="fr-CH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 </a:t>
            </a:r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foi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E941-2AC2-4E25-81B5-1CF2FAF1EA91}" type="slidenum">
              <a:rPr lang="fr-CH" smtClean="0"/>
              <a:t>32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166525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137611"/>
            <a:ext cx="7886700" cy="497013"/>
          </a:xfrm>
        </p:spPr>
        <p:txBody>
          <a:bodyPr/>
          <a:lstStyle/>
          <a:p>
            <a:r>
              <a:rPr lang="fr-CH" dirty="0" smtClean="0"/>
              <a:t>Conséquences financières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1979385"/>
            <a:ext cx="7886700" cy="4061492"/>
          </a:xfrm>
        </p:spPr>
        <p:txBody>
          <a:bodyPr/>
          <a:lstStyle/>
          <a:p>
            <a:r>
              <a:rPr lang="fr-CH" dirty="0" smtClean="0"/>
              <a:t>Revenu imposable de base : CHF 100’000</a:t>
            </a:r>
          </a:p>
          <a:p>
            <a:endParaRPr lang="fr-CH" dirty="0"/>
          </a:p>
          <a:p>
            <a:r>
              <a:rPr lang="fr-CH" dirty="0" smtClean="0"/>
              <a:t>Fortune de base : CHF 200’000</a:t>
            </a:r>
          </a:p>
          <a:p>
            <a:endParaRPr lang="fr-CH" dirty="0"/>
          </a:p>
          <a:p>
            <a:r>
              <a:rPr lang="fr-CH" dirty="0" smtClean="0"/>
              <a:t>Valeur immeuble : EUR 100’000</a:t>
            </a:r>
          </a:p>
          <a:p>
            <a:endParaRPr lang="fr-CH" dirty="0"/>
          </a:p>
          <a:p>
            <a:r>
              <a:rPr lang="fr-CH" dirty="0" smtClean="0"/>
              <a:t>Revenu locatif (propre utilisation) : 4%</a:t>
            </a:r>
          </a:p>
          <a:p>
            <a:endParaRPr lang="fr-CH" dirty="0"/>
          </a:p>
          <a:p>
            <a:r>
              <a:rPr lang="fr-CH" dirty="0" smtClean="0"/>
              <a:t>Montant du rappel d’impôt : CHF 8’000 (Etat et IFD)</a:t>
            </a:r>
          </a:p>
          <a:p>
            <a:endParaRPr lang="fr-CH" dirty="0"/>
          </a:p>
          <a:p>
            <a:endParaRPr lang="fr-CH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377935" y="72428"/>
            <a:ext cx="7886700" cy="497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CH" sz="2000" dirty="0">
                <a:solidFill>
                  <a:schemeClr val="bg1"/>
                </a:solidFill>
              </a:rPr>
              <a:t>3</a:t>
            </a:r>
            <a:r>
              <a:rPr lang="fr-CH" sz="2000" dirty="0" smtClean="0">
                <a:solidFill>
                  <a:schemeClr val="bg1"/>
                </a:solidFill>
              </a:rPr>
              <a:t>. Procédure de dénonciation spontanée</a:t>
            </a:r>
            <a:endParaRPr lang="fr-CH" sz="2000" dirty="0">
              <a:solidFill>
                <a:schemeClr val="bg1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E941-2AC2-4E25-81B5-1CF2FAF1EA91}" type="slidenum">
              <a:rPr lang="fr-CH" smtClean="0"/>
              <a:t>33</a:t>
            </a:fld>
            <a:endParaRPr lang="fr-CH" dirty="0"/>
          </a:p>
        </p:txBody>
      </p:sp>
      <p:sp>
        <p:nvSpPr>
          <p:cNvPr id="8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23888" y="6356351"/>
            <a:ext cx="5491162" cy="365125"/>
          </a:xfrm>
        </p:spPr>
        <p:txBody>
          <a:bodyPr/>
          <a:lstStyle/>
          <a:p>
            <a:pPr algn="l"/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Seule la </a:t>
            </a:r>
            <a:r>
              <a:rPr lang="fr-CH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décision finale effectuée </a:t>
            </a:r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 le Service des contributions lors de la notification </a:t>
            </a:r>
            <a:r>
              <a:rPr lang="fr-CH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 </a:t>
            </a:r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foi</a:t>
            </a:r>
          </a:p>
        </p:txBody>
      </p:sp>
    </p:spTree>
    <p:extLst>
      <p:ext uri="{BB962C8B-B14F-4D97-AF65-F5344CB8AC3E}">
        <p14:creationId xmlns:p14="http://schemas.microsoft.com/office/powerpoint/2010/main" val="2303866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137611"/>
            <a:ext cx="7886700" cy="497013"/>
          </a:xfrm>
        </p:spPr>
        <p:txBody>
          <a:bodyPr/>
          <a:lstStyle/>
          <a:p>
            <a:r>
              <a:rPr lang="fr-CH" dirty="0" smtClean="0"/>
              <a:t>Conséquences financières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1979385"/>
            <a:ext cx="7886700" cy="4061492"/>
          </a:xfrm>
        </p:spPr>
        <p:txBody>
          <a:bodyPr/>
          <a:lstStyle/>
          <a:p>
            <a:r>
              <a:rPr lang="fr-CH" dirty="0" smtClean="0"/>
              <a:t>Revenu imposable de base : CHF 100’000</a:t>
            </a:r>
          </a:p>
          <a:p>
            <a:endParaRPr lang="fr-CH" dirty="0"/>
          </a:p>
          <a:p>
            <a:r>
              <a:rPr lang="fr-CH" dirty="0" smtClean="0"/>
              <a:t>Fortune de base : CHF 100’000</a:t>
            </a:r>
          </a:p>
          <a:p>
            <a:endParaRPr lang="fr-CH" dirty="0"/>
          </a:p>
          <a:p>
            <a:r>
              <a:rPr lang="fr-CH" dirty="0" smtClean="0"/>
              <a:t>Valeur immeuble : EUR 500’000</a:t>
            </a:r>
          </a:p>
          <a:p>
            <a:endParaRPr lang="fr-CH" dirty="0"/>
          </a:p>
          <a:p>
            <a:r>
              <a:rPr lang="fr-CH" dirty="0" smtClean="0"/>
              <a:t>Revenu locatif (propre utilisation) : 4%</a:t>
            </a:r>
          </a:p>
          <a:p>
            <a:endParaRPr lang="fr-CH" dirty="0"/>
          </a:p>
          <a:p>
            <a:r>
              <a:rPr lang="fr-CH" dirty="0" smtClean="0"/>
              <a:t>Montant du rappel d’impôt : CHF 33’800 (Etat et IFD)</a:t>
            </a:r>
          </a:p>
          <a:p>
            <a:endParaRPr lang="fr-CH" dirty="0"/>
          </a:p>
          <a:p>
            <a:endParaRPr lang="fr-CH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377935" y="72428"/>
            <a:ext cx="7886700" cy="497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CH" sz="2000" dirty="0">
                <a:solidFill>
                  <a:schemeClr val="bg1"/>
                </a:solidFill>
              </a:rPr>
              <a:t>3</a:t>
            </a:r>
            <a:r>
              <a:rPr lang="fr-CH" sz="2000" dirty="0" smtClean="0">
                <a:solidFill>
                  <a:schemeClr val="bg1"/>
                </a:solidFill>
              </a:rPr>
              <a:t>. Procédure de dénonciation spontanée</a:t>
            </a:r>
            <a:endParaRPr lang="fr-CH" sz="2000" dirty="0">
              <a:solidFill>
                <a:schemeClr val="bg1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E941-2AC2-4E25-81B5-1CF2FAF1EA91}" type="slidenum">
              <a:rPr lang="fr-CH" smtClean="0"/>
              <a:t>34</a:t>
            </a:fld>
            <a:endParaRPr lang="fr-CH" dirty="0"/>
          </a:p>
        </p:txBody>
      </p:sp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23888" y="6356351"/>
            <a:ext cx="5491162" cy="365125"/>
          </a:xfrm>
        </p:spPr>
        <p:txBody>
          <a:bodyPr/>
          <a:lstStyle/>
          <a:p>
            <a:pPr algn="l"/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Seule la </a:t>
            </a:r>
            <a:r>
              <a:rPr lang="fr-CH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décision finale effectuée </a:t>
            </a:r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 le Service des contributions lors de la notification </a:t>
            </a:r>
            <a:r>
              <a:rPr lang="fr-CH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 </a:t>
            </a:r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foi</a:t>
            </a:r>
          </a:p>
        </p:txBody>
      </p:sp>
    </p:spTree>
    <p:extLst>
      <p:ext uri="{BB962C8B-B14F-4D97-AF65-F5344CB8AC3E}">
        <p14:creationId xmlns:p14="http://schemas.microsoft.com/office/powerpoint/2010/main" val="322795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137611"/>
            <a:ext cx="7886700" cy="497013"/>
          </a:xfrm>
        </p:spPr>
        <p:txBody>
          <a:bodyPr/>
          <a:lstStyle/>
          <a:p>
            <a:r>
              <a:rPr lang="fr-CH" dirty="0" smtClean="0"/>
              <a:t>Conséquences financières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1979385"/>
            <a:ext cx="7886700" cy="4061492"/>
          </a:xfrm>
        </p:spPr>
        <p:txBody>
          <a:bodyPr/>
          <a:lstStyle/>
          <a:p>
            <a:r>
              <a:rPr lang="fr-CH" dirty="0" smtClean="0"/>
              <a:t>Revenu imposable de base : CHF 150’000</a:t>
            </a:r>
          </a:p>
          <a:p>
            <a:endParaRPr lang="fr-CH" dirty="0"/>
          </a:p>
          <a:p>
            <a:r>
              <a:rPr lang="fr-CH" dirty="0" smtClean="0"/>
              <a:t>Fortune de base : CHF 500’000</a:t>
            </a:r>
          </a:p>
          <a:p>
            <a:endParaRPr lang="fr-CH" dirty="0"/>
          </a:p>
          <a:p>
            <a:r>
              <a:rPr lang="fr-CH" dirty="0" smtClean="0"/>
              <a:t>Valeur immeuble : EUR 1’000’000</a:t>
            </a:r>
          </a:p>
          <a:p>
            <a:endParaRPr lang="fr-CH" dirty="0"/>
          </a:p>
          <a:p>
            <a:r>
              <a:rPr lang="fr-CH" dirty="0" smtClean="0"/>
              <a:t>Revenu locatif (propre utilisation) : 4%</a:t>
            </a:r>
          </a:p>
          <a:p>
            <a:endParaRPr lang="fr-CH" dirty="0"/>
          </a:p>
          <a:p>
            <a:r>
              <a:rPr lang="fr-CH" dirty="0" smtClean="0"/>
              <a:t>Montant du rappel d’impôt : CHF 75’900 (Etat et IFD)</a:t>
            </a:r>
          </a:p>
          <a:p>
            <a:endParaRPr lang="fr-CH" dirty="0"/>
          </a:p>
          <a:p>
            <a:endParaRPr lang="fr-CH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377935" y="72428"/>
            <a:ext cx="7886700" cy="497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CH" sz="2000" dirty="0">
                <a:solidFill>
                  <a:schemeClr val="bg1"/>
                </a:solidFill>
              </a:rPr>
              <a:t>3</a:t>
            </a:r>
            <a:r>
              <a:rPr lang="fr-CH" sz="2000" dirty="0" smtClean="0">
                <a:solidFill>
                  <a:schemeClr val="bg1"/>
                </a:solidFill>
              </a:rPr>
              <a:t>. Procédure de dénonciation spontanée</a:t>
            </a:r>
            <a:endParaRPr lang="fr-CH" sz="2000" dirty="0">
              <a:solidFill>
                <a:schemeClr val="bg1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E941-2AC2-4E25-81B5-1CF2FAF1EA91}" type="slidenum">
              <a:rPr lang="fr-CH" smtClean="0"/>
              <a:t>35</a:t>
            </a:fld>
            <a:endParaRPr lang="fr-CH" dirty="0"/>
          </a:p>
        </p:txBody>
      </p:sp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23888" y="6356351"/>
            <a:ext cx="5491162" cy="365125"/>
          </a:xfrm>
        </p:spPr>
        <p:txBody>
          <a:bodyPr/>
          <a:lstStyle/>
          <a:p>
            <a:pPr algn="l"/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Seule la </a:t>
            </a:r>
            <a:r>
              <a:rPr lang="fr-CH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décision finale effectuée par </a:t>
            </a:r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 Service des contributions lors de la notification </a:t>
            </a:r>
            <a:r>
              <a:rPr lang="fr-CH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 </a:t>
            </a:r>
            <a:r>
              <a:rPr lang="fr-CH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foi</a:t>
            </a:r>
          </a:p>
        </p:txBody>
      </p:sp>
    </p:spTree>
    <p:extLst>
      <p:ext uri="{BB962C8B-B14F-4D97-AF65-F5344CB8AC3E}">
        <p14:creationId xmlns:p14="http://schemas.microsoft.com/office/powerpoint/2010/main" val="3798641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2796" y="689548"/>
            <a:ext cx="7982554" cy="5486400"/>
          </a:xfrm>
        </p:spPr>
        <p:txBody>
          <a:bodyPr anchor="ctr" anchorCtr="0"/>
          <a:lstStyle/>
          <a:p>
            <a:pPr algn="ctr"/>
            <a:r>
              <a:rPr lang="fr-CH" sz="8800" dirty="0" smtClean="0"/>
              <a:t>Question ?</a:t>
            </a:r>
            <a:endParaRPr lang="fr-CH" sz="8800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77935" y="72428"/>
            <a:ext cx="7886700" cy="497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CH" sz="2000" dirty="0">
                <a:solidFill>
                  <a:schemeClr val="bg1"/>
                </a:solidFill>
              </a:rPr>
              <a:t>3</a:t>
            </a:r>
            <a:r>
              <a:rPr lang="fr-CH" sz="2000" dirty="0" smtClean="0">
                <a:solidFill>
                  <a:schemeClr val="bg1"/>
                </a:solidFill>
              </a:rPr>
              <a:t>. Procédure de dénonciation spontanée</a:t>
            </a:r>
            <a:endParaRPr lang="fr-CH" sz="2000" dirty="0">
              <a:solidFill>
                <a:schemeClr val="bg1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E941-2AC2-4E25-81B5-1CF2FAF1EA91}" type="slidenum">
              <a:rPr lang="fr-CH" smtClean="0"/>
              <a:t>36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76198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982181"/>
            <a:ext cx="7886700" cy="497013"/>
          </a:xfrm>
        </p:spPr>
        <p:txBody>
          <a:bodyPr/>
          <a:lstStyle/>
          <a:p>
            <a:r>
              <a:rPr lang="fr-CH" dirty="0" smtClean="0"/>
              <a:t/>
            </a:r>
            <a:br>
              <a:rPr lang="fr-CH" dirty="0" smtClean="0"/>
            </a:br>
            <a:r>
              <a:rPr lang="fr-CH" sz="2100" dirty="0" smtClean="0"/>
              <a:t>Pensions versées par le secteur public (Etat, commune, hôpital, chemin de fer)</a:t>
            </a:r>
            <a:endParaRPr lang="fr-CH" sz="21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 smtClean="0"/>
          </a:p>
          <a:p>
            <a:r>
              <a:rPr lang="fr-CH" dirty="0" smtClean="0"/>
              <a:t>Les pensions ou autres rémunérations versées par l’Etat étranger ou l’une de ses subdivisions, les collectivités locales ou une personne morale de droit public </a:t>
            </a:r>
            <a:r>
              <a:rPr lang="fr-CH" dirty="0"/>
              <a:t>(=secteur public) </a:t>
            </a:r>
            <a:r>
              <a:rPr lang="fr-CH" dirty="0" smtClean="0"/>
              <a:t>sont imposables dans l’Etat d’où proviennent ces rémunérations (=étranger).</a:t>
            </a:r>
          </a:p>
          <a:p>
            <a:endParaRPr lang="fr-CH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77935" y="72428"/>
            <a:ext cx="7886700" cy="497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CH" dirty="0" smtClean="0">
                <a:solidFill>
                  <a:schemeClr val="bg1"/>
                </a:solidFill>
              </a:rPr>
              <a:t>1. Revenu et fortune à l’étranger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E941-2AC2-4E25-81B5-1CF2FAF1EA91}" type="slidenum">
              <a:rPr lang="fr-CH" smtClean="0"/>
              <a:t>4</a:t>
            </a:fld>
            <a:endParaRPr lang="fr-CH" dirty="0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623888" y="1066277"/>
            <a:ext cx="7886700" cy="497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CH" sz="2200" u="sng" dirty="0" smtClean="0"/>
              <a:t>Principes d’imposition</a:t>
            </a:r>
            <a:endParaRPr lang="fr-CH" sz="2200" u="sng" dirty="0"/>
          </a:p>
        </p:txBody>
      </p:sp>
    </p:spTree>
    <p:extLst>
      <p:ext uri="{BB962C8B-B14F-4D97-AF65-F5344CB8AC3E}">
        <p14:creationId xmlns:p14="http://schemas.microsoft.com/office/powerpoint/2010/main" val="206633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/>
            </a:r>
            <a:br>
              <a:rPr lang="fr-CH" dirty="0" smtClean="0"/>
            </a:br>
            <a:r>
              <a:rPr lang="fr-CH" sz="2100" dirty="0" smtClean="0"/>
              <a:t>Intérêts / Dividendes</a:t>
            </a:r>
            <a:endParaRPr lang="fr-CH" sz="21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 smtClean="0"/>
          </a:p>
          <a:p>
            <a:r>
              <a:rPr lang="fr-CH" dirty="0" smtClean="0"/>
              <a:t>Les intérêts et les dividendes (=revenu) réalisés à l’étranger et payés à un résident suisse sont imposables en Suisse.</a:t>
            </a:r>
            <a:endParaRPr lang="fr-CH" dirty="0"/>
          </a:p>
          <a:p>
            <a:endParaRPr lang="fr-CH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77935" y="72428"/>
            <a:ext cx="7886700" cy="497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CH" dirty="0" smtClean="0">
                <a:solidFill>
                  <a:schemeClr val="bg1"/>
                </a:solidFill>
              </a:rPr>
              <a:t>1. Revenu et fortune à l’étranger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E941-2AC2-4E25-81B5-1CF2FAF1EA91}" type="slidenum">
              <a:rPr lang="fr-CH" smtClean="0"/>
              <a:t>5</a:t>
            </a:fld>
            <a:endParaRPr lang="fr-CH" dirty="0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623888" y="1066277"/>
            <a:ext cx="7886700" cy="497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CH" sz="2200" u="sng" dirty="0" smtClean="0"/>
              <a:t>Principes d’imposition</a:t>
            </a:r>
            <a:endParaRPr lang="fr-CH" sz="2200" u="sng" dirty="0"/>
          </a:p>
        </p:txBody>
      </p:sp>
    </p:spTree>
    <p:extLst>
      <p:ext uri="{BB962C8B-B14F-4D97-AF65-F5344CB8AC3E}">
        <p14:creationId xmlns:p14="http://schemas.microsoft.com/office/powerpoint/2010/main" val="309163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Fortune mobilière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Tous les éléments de fortune mobilière qu’un résident suisse possède à l’étranger sont imposables en </a:t>
            </a:r>
            <a:r>
              <a:rPr lang="fr-CH" dirty="0" smtClean="0">
                <a:solidFill>
                  <a:schemeClr val="bg1">
                    <a:lumMod val="50000"/>
                  </a:schemeClr>
                </a:solidFill>
              </a:rPr>
              <a:t>Suisse, notamment les comptes bancaires, les bijoux, le cash, etc.</a:t>
            </a:r>
          </a:p>
          <a:p>
            <a:endParaRPr lang="fr-CH" dirty="0"/>
          </a:p>
          <a:p>
            <a:endParaRPr lang="fr-CH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77935" y="72428"/>
            <a:ext cx="7886700" cy="497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CH" dirty="0" smtClean="0">
                <a:solidFill>
                  <a:schemeClr val="bg1"/>
                </a:solidFill>
              </a:rPr>
              <a:t>1. Revenu et fortune à l’étranger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E941-2AC2-4E25-81B5-1CF2FAF1EA91}" type="slidenum">
              <a:rPr lang="fr-CH" smtClean="0"/>
              <a:t>6</a:t>
            </a:fld>
            <a:endParaRPr lang="fr-CH" dirty="0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623888" y="1066277"/>
            <a:ext cx="7886700" cy="497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CH" sz="2200" u="sng" dirty="0" smtClean="0"/>
              <a:t>Principes d’imposition</a:t>
            </a:r>
            <a:endParaRPr lang="fr-CH" sz="2200" u="sng" dirty="0"/>
          </a:p>
        </p:txBody>
      </p:sp>
    </p:spTree>
    <p:extLst>
      <p:ext uri="{BB962C8B-B14F-4D97-AF65-F5344CB8AC3E}">
        <p14:creationId xmlns:p14="http://schemas.microsoft.com/office/powerpoint/2010/main" val="37963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Fortune immobilière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La fortune constituée par des biens immobiliers étrangers est imposable dans l’Etat étranger.</a:t>
            </a:r>
          </a:p>
          <a:p>
            <a:endParaRPr lang="fr-CH" dirty="0"/>
          </a:p>
          <a:p>
            <a:r>
              <a:rPr lang="fr-CH" dirty="0" smtClean="0"/>
              <a:t>Il en va de même pour les revenus (produits locatifs ou valeur locative)</a:t>
            </a:r>
          </a:p>
          <a:p>
            <a:endParaRPr lang="fr-CH" dirty="0"/>
          </a:p>
          <a:p>
            <a:endParaRPr lang="fr-CH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77935" y="72428"/>
            <a:ext cx="7886700" cy="497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CH" dirty="0" smtClean="0">
                <a:solidFill>
                  <a:schemeClr val="bg1"/>
                </a:solidFill>
              </a:rPr>
              <a:t>1. Revenu et fortune à l’étranger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E941-2AC2-4E25-81B5-1CF2FAF1EA91}" type="slidenum">
              <a:rPr lang="fr-CH" smtClean="0"/>
              <a:t>7</a:t>
            </a:fld>
            <a:endParaRPr lang="fr-CH" dirty="0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623888" y="1066277"/>
            <a:ext cx="7886700" cy="497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CH" sz="2200" u="sng" dirty="0" smtClean="0"/>
              <a:t>Principes d’imposition</a:t>
            </a:r>
            <a:endParaRPr lang="fr-CH" sz="2200" u="sng" dirty="0"/>
          </a:p>
        </p:txBody>
      </p:sp>
    </p:spTree>
    <p:extLst>
      <p:ext uri="{BB962C8B-B14F-4D97-AF65-F5344CB8AC3E}">
        <p14:creationId xmlns:p14="http://schemas.microsoft.com/office/powerpoint/2010/main" val="356858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Fortune immobilière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>
                <a:solidFill>
                  <a:schemeClr val="bg1">
                    <a:lumMod val="50000"/>
                  </a:schemeClr>
                </a:solidFill>
              </a:rPr>
              <a:t>Néanmoins, le bien immobilier étranger doit être indiqué dans la déclaration d’impôt suisse pour fixer le taux d’imposition du revenu et de la fortune.</a:t>
            </a:r>
          </a:p>
          <a:p>
            <a:endParaRPr lang="fr-CH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fr-CH" dirty="0" smtClean="0">
                <a:solidFill>
                  <a:schemeClr val="bg1">
                    <a:lumMod val="50000"/>
                  </a:schemeClr>
                </a:solidFill>
              </a:rPr>
              <a:t>Une répartition internationale est effectuée par le Service des contributions pour l’attribution des biens entre la Suisse et l’Etat étranger.</a:t>
            </a:r>
            <a:endParaRPr lang="fr-CH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77935" y="72428"/>
            <a:ext cx="7886700" cy="497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CH" dirty="0" smtClean="0">
                <a:solidFill>
                  <a:schemeClr val="bg1"/>
                </a:solidFill>
              </a:rPr>
              <a:t>1. Revenu et fortune à l’étranger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E941-2AC2-4E25-81B5-1CF2FAF1EA91}" type="slidenum">
              <a:rPr lang="fr-CH" smtClean="0"/>
              <a:t>8</a:t>
            </a:fld>
            <a:endParaRPr lang="fr-CH" dirty="0"/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623888" y="1066277"/>
            <a:ext cx="7886700" cy="497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CH" sz="2200" u="sng" dirty="0" smtClean="0"/>
              <a:t>Principes d’imposition</a:t>
            </a:r>
            <a:endParaRPr lang="fr-CH" sz="2200" u="sng" dirty="0"/>
          </a:p>
        </p:txBody>
      </p:sp>
    </p:spTree>
    <p:extLst>
      <p:ext uri="{BB962C8B-B14F-4D97-AF65-F5344CB8AC3E}">
        <p14:creationId xmlns:p14="http://schemas.microsoft.com/office/powerpoint/2010/main" val="297258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Fortune immobilière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Comment se calcule la valeur d’un bien immobilier à l’étranger et son revenu ?</a:t>
            </a:r>
          </a:p>
          <a:p>
            <a:endParaRPr lang="fr-CH" dirty="0"/>
          </a:p>
          <a:p>
            <a:r>
              <a:rPr lang="fr-CH" dirty="0" smtClean="0"/>
              <a:t>Exemple :</a:t>
            </a:r>
          </a:p>
          <a:p>
            <a:r>
              <a:rPr lang="fr-CH" dirty="0" smtClean="0"/>
              <a:t>Prix d’achat ou valeur d’un héritage de CHF 103’200 (EUR 80’000.-)</a:t>
            </a:r>
            <a:endParaRPr lang="fr-CH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77935" y="72428"/>
            <a:ext cx="7886700" cy="497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CH" dirty="0" smtClean="0">
                <a:solidFill>
                  <a:schemeClr val="bg1"/>
                </a:solidFill>
              </a:rPr>
              <a:t>1. Revenu et fortune à l’étranger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6E941-2AC2-4E25-81B5-1CF2FAF1EA91}" type="slidenum">
              <a:rPr lang="fr-CH" smtClean="0"/>
              <a:t>9</a:t>
            </a:fld>
            <a:endParaRPr lang="fr-CH" dirty="0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623888" y="1066277"/>
            <a:ext cx="7886700" cy="4970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CH" sz="2200" u="sng" dirty="0" smtClean="0"/>
              <a:t>Principes d’imposition</a:t>
            </a:r>
            <a:endParaRPr lang="fr-CH" sz="2200" u="sng" dirty="0"/>
          </a:p>
        </p:txBody>
      </p:sp>
    </p:spTree>
    <p:extLst>
      <p:ext uri="{BB962C8B-B14F-4D97-AF65-F5344CB8AC3E}">
        <p14:creationId xmlns:p14="http://schemas.microsoft.com/office/powerpoint/2010/main" val="39136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 de couleurs]]</Template>
  <TotalTime>5908</TotalTime>
  <Words>1905</Words>
  <Application>Microsoft Office PowerPoint</Application>
  <PresentationFormat>Affichage à l'écran (4:3)</PresentationFormat>
  <Paragraphs>491</Paragraphs>
  <Slides>36</Slides>
  <Notes>34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42" baseType="lpstr">
      <vt:lpstr>Arial</vt:lpstr>
      <vt:lpstr>Calibri</vt:lpstr>
      <vt:lpstr>Calibri Light</vt:lpstr>
      <vt:lpstr>Verdana</vt:lpstr>
      <vt:lpstr>Wingdings</vt:lpstr>
      <vt:lpstr>Thème Office</vt:lpstr>
      <vt:lpstr>Séance d’information</vt:lpstr>
      <vt:lpstr>Schéma de situation</vt:lpstr>
      <vt:lpstr>Pensions versées par le secteur privé</vt:lpstr>
      <vt:lpstr> Pensions versées par le secteur public (Etat, commune, hôpital, chemin de fer)</vt:lpstr>
      <vt:lpstr> Intérêts / Dividendes</vt:lpstr>
      <vt:lpstr>Fortune mobilière</vt:lpstr>
      <vt:lpstr>Fortune immobilière</vt:lpstr>
      <vt:lpstr>Fortune immobilière</vt:lpstr>
      <vt:lpstr>Fortune immobilière</vt:lpstr>
      <vt:lpstr>Fortune immobilière</vt:lpstr>
      <vt:lpstr>Présentation PowerPoint</vt:lpstr>
      <vt:lpstr>Exemple 1 : sans maison et compte à l’étranger – Revenu imposable (2016)</vt:lpstr>
      <vt:lpstr>Exemple 1 : sans maison et compte à l’étranger – Montant d’impôt à payer pour 2016</vt:lpstr>
      <vt:lpstr>Exemple 2 : avec maison et compte (EUR 8’000) à l’étranger – Revenu imposable en 2016</vt:lpstr>
      <vt:lpstr>Exemple 2 : avec maison et compte (EUR 8’000) à l’étranger – Fortune imposable en 2016</vt:lpstr>
      <vt:lpstr>Exemple 2 : avec maison et compte (EUR 8’000) à l’étranger – Montant d’impôt pour 2016</vt:lpstr>
      <vt:lpstr>Différence entre l’exemple 1 et l’exemple 2</vt:lpstr>
      <vt:lpstr>En bref</vt:lpstr>
      <vt:lpstr>En bref</vt:lpstr>
      <vt:lpstr>«Compte déclarable»</vt:lpstr>
      <vt:lpstr>«Compte déclarable»</vt:lpstr>
      <vt:lpstr>«Autorités compétentes pour lesquelles l’accord a pris effet»</vt:lpstr>
      <vt:lpstr>«Autorités compétentes pour lesquelles l’accord a pris effet»</vt:lpstr>
      <vt:lpstr>Informations transmises</vt:lpstr>
      <vt:lpstr>Echange automatique et dénonciation spontanée</vt:lpstr>
      <vt:lpstr>Comment annoncer des avoirs non déclarés ?</vt:lpstr>
      <vt:lpstr>Comment annoncer des avoirs non déclarés ?</vt:lpstr>
      <vt:lpstr>Processus de taxation</vt:lpstr>
      <vt:lpstr>Combien devrais-je payer ?</vt:lpstr>
      <vt:lpstr>Autre cas</vt:lpstr>
      <vt:lpstr>Conclusion</vt:lpstr>
      <vt:lpstr>Conséquences financières</vt:lpstr>
      <vt:lpstr>Conséquences financières</vt:lpstr>
      <vt:lpstr>Conséquences financières</vt:lpstr>
      <vt:lpstr>Conséquences financières</vt:lpstr>
      <vt:lpstr>Question 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Chevrolet Amandine</dc:creator>
  <cp:lastModifiedBy>Ortega Nathalie</cp:lastModifiedBy>
  <cp:revision>209</cp:revision>
  <cp:lastPrinted>2017-03-03T07:09:30Z</cp:lastPrinted>
  <dcterms:created xsi:type="dcterms:W3CDTF">2016-10-13T08:41:43Z</dcterms:created>
  <dcterms:modified xsi:type="dcterms:W3CDTF">2017-03-06T07:00:50Z</dcterms:modified>
</cp:coreProperties>
</file>